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66" r:id="rId3"/>
    <p:sldId id="305" r:id="rId4"/>
    <p:sldId id="274" r:id="rId5"/>
    <p:sldId id="275" r:id="rId6"/>
    <p:sldId id="284" r:id="rId7"/>
    <p:sldId id="296" r:id="rId8"/>
    <p:sldId id="288" r:id="rId9"/>
    <p:sldId id="297" r:id="rId10"/>
    <p:sldId id="294" r:id="rId11"/>
    <p:sldId id="268" r:id="rId12"/>
    <p:sldId id="259" r:id="rId13"/>
    <p:sldId id="280" r:id="rId14"/>
    <p:sldId id="299" r:id="rId15"/>
    <p:sldId id="300" r:id="rId16"/>
    <p:sldId id="301" r:id="rId17"/>
    <p:sldId id="302" r:id="rId18"/>
    <p:sldId id="303" r:id="rId19"/>
    <p:sldId id="270" r:id="rId20"/>
    <p:sldId id="269" r:id="rId21"/>
    <p:sldId id="278" r:id="rId22"/>
    <p:sldId id="272" r:id="rId23"/>
    <p:sldId id="279" r:id="rId24"/>
    <p:sldId id="283" r:id="rId25"/>
    <p:sldId id="298" r:id="rId26"/>
    <p:sldId id="293" r:id="rId27"/>
    <p:sldId id="291" r:id="rId28"/>
    <p:sldId id="267" r:id="rId29"/>
    <p:sldId id="264" r:id="rId30"/>
    <p:sldId id="292" r:id="rId31"/>
    <p:sldId id="304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  <a:srgbClr val="B0A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0C27E-A3F3-44BD-8223-DC12175AF559}" type="doc">
      <dgm:prSet loTypeId="urn:microsoft.com/office/officeart/2005/8/layout/default#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tr-TR"/>
        </a:p>
      </dgm:t>
    </dgm:pt>
    <dgm:pt modelId="{459209B9-84FB-4069-AF9B-8A416A56BE35}">
      <dgm:prSet phldrT="[Metin]" custT="1"/>
      <dgm:spPr/>
      <dgm:t>
        <a:bodyPr/>
        <a:lstStyle/>
        <a:p>
          <a:pPr>
            <a:spcAft>
              <a:spcPts val="0"/>
            </a:spcAft>
          </a:pPr>
          <a:r>
            <a:rPr lang="tr-TR" sz="3200" dirty="0" smtClean="0">
              <a:solidFill>
                <a:schemeClr val="bg1"/>
              </a:solidFill>
            </a:rPr>
            <a:t>Türkiye Beslenme ve Sağlık Araştırması’na göre  </a:t>
          </a:r>
          <a:r>
            <a:rPr lang="tr-TR" sz="3200" b="1" dirty="0" smtClean="0">
              <a:solidFill>
                <a:schemeClr val="bg1"/>
              </a:solidFill>
            </a:rPr>
            <a:t>6-11 yaş grubu çocuklarımızın %58.4’ü </a:t>
          </a:r>
          <a:r>
            <a:rPr lang="tr-TR" sz="3200" dirty="0" smtClean="0">
              <a:solidFill>
                <a:schemeClr val="bg1"/>
              </a:solidFill>
            </a:rPr>
            <a:t>düzenli egzersiz *</a:t>
          </a:r>
        </a:p>
        <a:p>
          <a:pPr>
            <a:spcAft>
              <a:spcPts val="0"/>
            </a:spcAft>
          </a:pPr>
          <a:r>
            <a:rPr lang="tr-TR" sz="3200" dirty="0" smtClean="0">
              <a:solidFill>
                <a:schemeClr val="bg1"/>
              </a:solidFill>
            </a:rPr>
            <a:t>yapmamaktadır.</a:t>
          </a:r>
          <a:endParaRPr lang="tr-TR" sz="3200" dirty="0">
            <a:solidFill>
              <a:schemeClr val="bg1"/>
            </a:solidFill>
          </a:endParaRPr>
        </a:p>
      </dgm:t>
    </dgm:pt>
    <dgm:pt modelId="{9F6A3B7D-E2FF-401C-98B2-CB2F99616F14}" type="parTrans" cxnId="{5F6B2903-166C-461B-9BBD-D31FEEABC860}">
      <dgm:prSet/>
      <dgm:spPr/>
      <dgm:t>
        <a:bodyPr/>
        <a:lstStyle/>
        <a:p>
          <a:endParaRPr lang="tr-TR"/>
        </a:p>
      </dgm:t>
    </dgm:pt>
    <dgm:pt modelId="{0B23D86D-6830-4F6C-BE33-37DA9F57B26B}" type="sibTrans" cxnId="{5F6B2903-166C-461B-9BBD-D31FEEABC860}">
      <dgm:prSet/>
      <dgm:spPr/>
      <dgm:t>
        <a:bodyPr/>
        <a:lstStyle/>
        <a:p>
          <a:endParaRPr lang="tr-TR"/>
        </a:p>
      </dgm:t>
    </dgm:pt>
    <dgm:pt modelId="{F30577C0-AA64-4BC6-B2E3-0DA1B4D12775}">
      <dgm:prSet phldrT="[Metin]" custT="1"/>
      <dgm:spPr/>
      <dgm:t>
        <a:bodyPr/>
        <a:lstStyle/>
        <a:p>
          <a:pPr>
            <a:spcAft>
              <a:spcPts val="0"/>
            </a:spcAft>
          </a:pPr>
          <a:r>
            <a:rPr lang="tr-TR" sz="3200" dirty="0" smtClean="0">
              <a:solidFill>
                <a:schemeClr val="bg1"/>
              </a:solidFill>
            </a:rPr>
            <a:t>Bu yaş grubunda TV,</a:t>
          </a:r>
        </a:p>
        <a:p>
          <a:pPr>
            <a:spcAft>
              <a:spcPts val="0"/>
            </a:spcAft>
          </a:pPr>
          <a:r>
            <a:rPr lang="tr-TR" sz="3200" dirty="0" smtClean="0">
              <a:solidFill>
                <a:schemeClr val="bg1"/>
              </a:solidFill>
            </a:rPr>
            <a:t>bilgisayar, internet, ev ödevi, ders çalışma için hareketsiz geçirilen ortalama süre </a:t>
          </a:r>
        </a:p>
        <a:p>
          <a:pPr>
            <a:spcAft>
              <a:spcPts val="0"/>
            </a:spcAft>
          </a:pPr>
          <a:r>
            <a:rPr lang="tr-TR" sz="3200" b="1" dirty="0" smtClean="0">
              <a:solidFill>
                <a:schemeClr val="bg1"/>
              </a:solidFill>
            </a:rPr>
            <a:t>6 saattir.</a:t>
          </a:r>
        </a:p>
      </dgm:t>
    </dgm:pt>
    <dgm:pt modelId="{3A6A1900-E707-4E61-A4B1-561C7C5DB8FA}" type="parTrans" cxnId="{9B3B2B3D-E02C-4503-959C-B83008114941}">
      <dgm:prSet/>
      <dgm:spPr/>
      <dgm:t>
        <a:bodyPr/>
        <a:lstStyle/>
        <a:p>
          <a:endParaRPr lang="tr-TR"/>
        </a:p>
      </dgm:t>
    </dgm:pt>
    <dgm:pt modelId="{E7A18604-1F1C-4489-8361-17E62D96E62B}" type="sibTrans" cxnId="{9B3B2B3D-E02C-4503-959C-B83008114941}">
      <dgm:prSet/>
      <dgm:spPr/>
      <dgm:t>
        <a:bodyPr/>
        <a:lstStyle/>
        <a:p>
          <a:endParaRPr lang="tr-TR"/>
        </a:p>
      </dgm:t>
    </dgm:pt>
    <dgm:pt modelId="{03356CBB-99A3-48A4-A79F-A2D3100E66F0}" type="pres">
      <dgm:prSet presAssocID="{9E30C27E-A3F3-44BD-8223-DC12175AF55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8709372-4D97-4C23-9B7D-06FF83EE305D}" type="pres">
      <dgm:prSet presAssocID="{459209B9-84FB-4069-AF9B-8A416A56BE3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6E26A5D-9039-4338-952D-52A9069A660C}" type="pres">
      <dgm:prSet presAssocID="{0B23D86D-6830-4F6C-BE33-37DA9F57B26B}" presName="sibTrans" presStyleCnt="0"/>
      <dgm:spPr/>
    </dgm:pt>
    <dgm:pt modelId="{4146F7FA-63B6-424E-AFEB-2431D2907D7B}" type="pres">
      <dgm:prSet presAssocID="{F30577C0-AA64-4BC6-B2E3-0DA1B4D1277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EAF273C-BA1A-4F53-A9B3-C7F29B6743CF}" type="presOf" srcId="{9E30C27E-A3F3-44BD-8223-DC12175AF559}" destId="{03356CBB-99A3-48A4-A79F-A2D3100E66F0}" srcOrd="0" destOrd="0" presId="urn:microsoft.com/office/officeart/2005/8/layout/default#3"/>
    <dgm:cxn modelId="{9B3B2B3D-E02C-4503-959C-B83008114941}" srcId="{9E30C27E-A3F3-44BD-8223-DC12175AF559}" destId="{F30577C0-AA64-4BC6-B2E3-0DA1B4D12775}" srcOrd="1" destOrd="0" parTransId="{3A6A1900-E707-4E61-A4B1-561C7C5DB8FA}" sibTransId="{E7A18604-1F1C-4489-8361-17E62D96E62B}"/>
    <dgm:cxn modelId="{E78F7322-7982-4B15-AEC2-7B8517F2703A}" type="presOf" srcId="{459209B9-84FB-4069-AF9B-8A416A56BE35}" destId="{68709372-4D97-4C23-9B7D-06FF83EE305D}" srcOrd="0" destOrd="0" presId="urn:microsoft.com/office/officeart/2005/8/layout/default#3"/>
    <dgm:cxn modelId="{87900913-59EE-4735-85C0-A0C564C276A2}" type="presOf" srcId="{F30577C0-AA64-4BC6-B2E3-0DA1B4D12775}" destId="{4146F7FA-63B6-424E-AFEB-2431D2907D7B}" srcOrd="0" destOrd="0" presId="urn:microsoft.com/office/officeart/2005/8/layout/default#3"/>
    <dgm:cxn modelId="{5F6B2903-166C-461B-9BBD-D31FEEABC860}" srcId="{9E30C27E-A3F3-44BD-8223-DC12175AF559}" destId="{459209B9-84FB-4069-AF9B-8A416A56BE35}" srcOrd="0" destOrd="0" parTransId="{9F6A3B7D-E2FF-401C-98B2-CB2F99616F14}" sibTransId="{0B23D86D-6830-4F6C-BE33-37DA9F57B26B}"/>
    <dgm:cxn modelId="{4C7D61F7-545D-4066-8166-F9AB88ED0CFC}" type="presParOf" srcId="{03356CBB-99A3-48A4-A79F-A2D3100E66F0}" destId="{68709372-4D97-4C23-9B7D-06FF83EE305D}" srcOrd="0" destOrd="0" presId="urn:microsoft.com/office/officeart/2005/8/layout/default#3"/>
    <dgm:cxn modelId="{588ACB06-BA92-4A37-9F94-345788230BBA}" type="presParOf" srcId="{03356CBB-99A3-48A4-A79F-A2D3100E66F0}" destId="{26E26A5D-9039-4338-952D-52A9069A660C}" srcOrd="1" destOrd="0" presId="urn:microsoft.com/office/officeart/2005/8/layout/default#3"/>
    <dgm:cxn modelId="{648A9AEF-7688-47EA-99EC-B11923F1EA6E}" type="presParOf" srcId="{03356CBB-99A3-48A4-A79F-A2D3100E66F0}" destId="{4146F7FA-63B6-424E-AFEB-2431D2907D7B}" srcOrd="2" destOrd="0" presId="urn:microsoft.com/office/officeart/2005/8/layout/default#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460D4-6212-4092-9232-4D9F3A54BC53}" type="doc">
      <dgm:prSet loTypeId="urn:microsoft.com/office/officeart/2005/8/layout/default#4" loCatId="list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tr-TR"/>
        </a:p>
      </dgm:t>
    </dgm:pt>
    <dgm:pt modelId="{80DDC501-91FC-4AC1-8C8F-EF7550087714}">
      <dgm:prSet phldrT="[Metin]" custT="1"/>
      <dgm:spPr/>
      <dgm:t>
        <a:bodyPr/>
        <a:lstStyle/>
        <a:p>
          <a:pPr>
            <a:spcAft>
              <a:spcPts val="0"/>
            </a:spcAft>
          </a:pPr>
          <a:r>
            <a:rPr lang="tr-TR" sz="2400" dirty="0" smtClean="0"/>
            <a:t>Kas kuvveti ve miktarının korunması ve</a:t>
          </a:r>
        </a:p>
        <a:p>
          <a:pPr>
            <a:spcAft>
              <a:spcPts val="0"/>
            </a:spcAft>
          </a:pPr>
          <a:r>
            <a:rPr lang="tr-TR" sz="2400" dirty="0" smtClean="0"/>
            <a:t>artması</a:t>
          </a:r>
          <a:endParaRPr lang="tr-TR" sz="2400" dirty="0"/>
        </a:p>
      </dgm:t>
    </dgm:pt>
    <dgm:pt modelId="{7F8E7272-24FA-4D02-9015-CB67A18099DA}" type="parTrans" cxnId="{13515FEF-6D4D-4C7D-BD7E-C539670A1E0B}">
      <dgm:prSet/>
      <dgm:spPr/>
      <dgm:t>
        <a:bodyPr/>
        <a:lstStyle/>
        <a:p>
          <a:endParaRPr lang="tr-TR"/>
        </a:p>
      </dgm:t>
    </dgm:pt>
    <dgm:pt modelId="{735528A8-ECE6-4EA5-A4EA-1D9351B06539}" type="sibTrans" cxnId="{13515FEF-6D4D-4C7D-BD7E-C539670A1E0B}">
      <dgm:prSet/>
      <dgm:spPr/>
      <dgm:t>
        <a:bodyPr/>
        <a:lstStyle/>
        <a:p>
          <a:endParaRPr lang="tr-TR"/>
        </a:p>
      </dgm:t>
    </dgm:pt>
    <dgm:pt modelId="{DEDF645A-D97F-4541-A318-6D7BC1B11554}">
      <dgm:prSet phldrT="[Metin]" custT="1"/>
      <dgm:spPr/>
      <dgm:t>
        <a:bodyPr/>
        <a:lstStyle/>
        <a:p>
          <a:pPr>
            <a:spcAft>
              <a:spcPts val="0"/>
            </a:spcAft>
          </a:pPr>
          <a:r>
            <a:rPr lang="tr-TR" sz="2400" dirty="0" smtClean="0"/>
            <a:t>Zıt yönde çalışan kaslar arasındaki dengenin</a:t>
          </a:r>
        </a:p>
        <a:p>
          <a:pPr>
            <a:spcAft>
              <a:spcPts val="0"/>
            </a:spcAft>
          </a:pPr>
          <a:r>
            <a:rPr lang="tr-TR" sz="2400" dirty="0" smtClean="0"/>
            <a:t>sağlanması</a:t>
          </a:r>
        </a:p>
      </dgm:t>
    </dgm:pt>
    <dgm:pt modelId="{9294FCE0-D234-4061-920B-76792182423A}" type="parTrans" cxnId="{11609667-EA75-4283-A21F-A70CEEC3836E}">
      <dgm:prSet/>
      <dgm:spPr/>
      <dgm:t>
        <a:bodyPr/>
        <a:lstStyle/>
        <a:p>
          <a:endParaRPr lang="tr-TR"/>
        </a:p>
      </dgm:t>
    </dgm:pt>
    <dgm:pt modelId="{ECEA3022-BD2F-4A9A-9DA5-0F5F30B75604}" type="sibTrans" cxnId="{11609667-EA75-4283-A21F-A70CEEC3836E}">
      <dgm:prSet/>
      <dgm:spPr/>
      <dgm:t>
        <a:bodyPr/>
        <a:lstStyle/>
        <a:p>
          <a:endParaRPr lang="tr-TR"/>
        </a:p>
      </dgm:t>
    </dgm:pt>
    <dgm:pt modelId="{B2BC846D-5F81-4054-9E6B-97E8D7CF2760}">
      <dgm:prSet phldrT="[Metin]" custT="1"/>
      <dgm:spPr/>
      <dgm:t>
        <a:bodyPr/>
        <a:lstStyle/>
        <a:p>
          <a:pPr>
            <a:spcAft>
              <a:spcPts val="0"/>
            </a:spcAft>
          </a:pPr>
          <a:r>
            <a:rPr lang="tr-TR" sz="2400" dirty="0" smtClean="0"/>
            <a:t>Kas-eklem kontrolü,  denge ve düzeltme reaksiyonlarının</a:t>
          </a:r>
        </a:p>
        <a:p>
          <a:pPr>
            <a:spcAft>
              <a:spcPts val="0"/>
            </a:spcAft>
          </a:pPr>
          <a:r>
            <a:rPr lang="tr-TR" sz="2400" dirty="0" smtClean="0"/>
            <a:t>gelişmesi</a:t>
          </a:r>
        </a:p>
      </dgm:t>
    </dgm:pt>
    <dgm:pt modelId="{163422DD-196B-4D21-88AF-591EFE1B13CB}" type="parTrans" cxnId="{B59478ED-2D40-4D3F-8A71-FE0DBD4D2AB9}">
      <dgm:prSet/>
      <dgm:spPr/>
      <dgm:t>
        <a:bodyPr/>
        <a:lstStyle/>
        <a:p>
          <a:endParaRPr lang="tr-TR"/>
        </a:p>
      </dgm:t>
    </dgm:pt>
    <dgm:pt modelId="{D736B7AC-E275-4992-82F3-19C6C93722CE}" type="sibTrans" cxnId="{B59478ED-2D40-4D3F-8A71-FE0DBD4D2AB9}">
      <dgm:prSet/>
      <dgm:spPr/>
      <dgm:t>
        <a:bodyPr/>
        <a:lstStyle/>
        <a:p>
          <a:endParaRPr lang="tr-TR"/>
        </a:p>
      </dgm:t>
    </dgm:pt>
    <dgm:pt modelId="{A013F25C-F7ED-4840-A0ED-A23072260652}">
      <dgm:prSet phldrT="[Metin]" custT="1"/>
      <dgm:spPr/>
      <dgm:t>
        <a:bodyPr/>
        <a:lstStyle/>
        <a:p>
          <a:pPr>
            <a:spcAft>
              <a:spcPts val="0"/>
            </a:spcAft>
          </a:pPr>
          <a:r>
            <a:rPr lang="tr-TR" sz="2400" dirty="0" smtClean="0"/>
            <a:t>Dayanıklılığın artması</a:t>
          </a:r>
        </a:p>
      </dgm:t>
    </dgm:pt>
    <dgm:pt modelId="{AF58D7C2-54C6-44C0-87B3-94FB27892987}" type="parTrans" cxnId="{F34E29A8-417F-4209-9B33-1856C90011EF}">
      <dgm:prSet/>
      <dgm:spPr/>
      <dgm:t>
        <a:bodyPr/>
        <a:lstStyle/>
        <a:p>
          <a:endParaRPr lang="tr-TR"/>
        </a:p>
      </dgm:t>
    </dgm:pt>
    <dgm:pt modelId="{43661D63-B78F-4930-9932-9B480783CD0D}" type="sibTrans" cxnId="{F34E29A8-417F-4209-9B33-1856C90011EF}">
      <dgm:prSet/>
      <dgm:spPr/>
      <dgm:t>
        <a:bodyPr/>
        <a:lstStyle/>
        <a:p>
          <a:endParaRPr lang="tr-TR"/>
        </a:p>
      </dgm:t>
    </dgm:pt>
    <dgm:pt modelId="{FD546374-348C-4440-8BBE-9246FD94B7BC}">
      <dgm:prSet phldrT="[Metin]" custT="1"/>
      <dgm:spPr/>
      <dgm:t>
        <a:bodyPr/>
        <a:lstStyle/>
        <a:p>
          <a:pPr>
            <a:spcAft>
              <a:spcPts val="0"/>
            </a:spcAft>
          </a:pPr>
          <a:r>
            <a:rPr lang="tr-TR" sz="2400" dirty="0" smtClean="0"/>
            <a:t>Reflekslerin ve reaksiyon zamanının gelişmesi</a:t>
          </a:r>
        </a:p>
      </dgm:t>
    </dgm:pt>
    <dgm:pt modelId="{F51A0954-2014-4B2A-9020-72B1933256FF}" type="parTrans" cxnId="{5067090B-45E5-4C1D-9894-2EE50A476E86}">
      <dgm:prSet/>
      <dgm:spPr/>
      <dgm:t>
        <a:bodyPr/>
        <a:lstStyle/>
        <a:p>
          <a:endParaRPr lang="tr-TR"/>
        </a:p>
      </dgm:t>
    </dgm:pt>
    <dgm:pt modelId="{064C01E2-6FDF-431C-8EF4-B7190E14B234}" type="sibTrans" cxnId="{5067090B-45E5-4C1D-9894-2EE50A476E86}">
      <dgm:prSet/>
      <dgm:spPr/>
      <dgm:t>
        <a:bodyPr/>
        <a:lstStyle/>
        <a:p>
          <a:endParaRPr lang="tr-TR"/>
        </a:p>
      </dgm:t>
    </dgm:pt>
    <dgm:pt modelId="{B277D449-AFB4-4056-9BE3-E7C44E644B66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2400" dirty="0" smtClean="0"/>
            <a:t>Vücut düzgünlüğü ve </a:t>
          </a:r>
          <a:r>
            <a:rPr lang="tr-TR" sz="2400" dirty="0" err="1" smtClean="0"/>
            <a:t>postürün</a:t>
          </a:r>
          <a:r>
            <a:rPr lang="tr-TR" sz="2400" dirty="0" smtClean="0"/>
            <a:t> korunması</a:t>
          </a:r>
          <a:endParaRPr lang="tr-TR" sz="2400" dirty="0"/>
        </a:p>
      </dgm:t>
    </dgm:pt>
    <dgm:pt modelId="{C54A7533-BD81-4475-BE21-6BEA0DA461B0}" type="parTrans" cxnId="{E23D3091-49A3-4D62-8519-F4F419473DEE}">
      <dgm:prSet/>
      <dgm:spPr/>
      <dgm:t>
        <a:bodyPr/>
        <a:lstStyle/>
        <a:p>
          <a:endParaRPr lang="tr-TR"/>
        </a:p>
      </dgm:t>
    </dgm:pt>
    <dgm:pt modelId="{EB22F2AA-F683-48B4-864F-EB2E44486B39}" type="sibTrans" cxnId="{E23D3091-49A3-4D62-8519-F4F419473DEE}">
      <dgm:prSet/>
      <dgm:spPr/>
      <dgm:t>
        <a:bodyPr/>
        <a:lstStyle/>
        <a:p>
          <a:endParaRPr lang="tr-TR"/>
        </a:p>
      </dgm:t>
    </dgm:pt>
    <dgm:pt modelId="{45E2CB0B-A3E1-4B60-B372-1D7ECF4FD4D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tr-TR" sz="2400" dirty="0" smtClean="0"/>
            <a:t>Kemik</a:t>
          </a:r>
        </a:p>
        <a:p>
          <a:pPr>
            <a:spcAft>
              <a:spcPts val="0"/>
            </a:spcAft>
          </a:pPr>
          <a:r>
            <a:rPr lang="tr-TR" sz="2400" dirty="0" smtClean="0"/>
            <a:t>mineral yoğunluğunun artması ve  osteoporozun önlenmesi</a:t>
          </a:r>
          <a:endParaRPr lang="tr-TR" sz="2400" dirty="0"/>
        </a:p>
      </dgm:t>
    </dgm:pt>
    <dgm:pt modelId="{90F4636A-7E00-4B16-8B67-EAA57CAA2F26}" type="parTrans" cxnId="{88FE41B9-0B1D-4287-ADEB-A6B864339065}">
      <dgm:prSet/>
      <dgm:spPr/>
      <dgm:t>
        <a:bodyPr/>
        <a:lstStyle/>
        <a:p>
          <a:endParaRPr lang="tr-TR"/>
        </a:p>
      </dgm:t>
    </dgm:pt>
    <dgm:pt modelId="{D4CCCE67-0A48-4682-996B-1EA0E5D2C6EE}" type="sibTrans" cxnId="{88FE41B9-0B1D-4287-ADEB-A6B864339065}">
      <dgm:prSet/>
      <dgm:spPr/>
      <dgm:t>
        <a:bodyPr/>
        <a:lstStyle/>
        <a:p>
          <a:endParaRPr lang="tr-TR"/>
        </a:p>
      </dgm:t>
    </dgm:pt>
    <dgm:pt modelId="{93D55BB0-FF94-4D3E-94B3-60476499B6EF}" type="pres">
      <dgm:prSet presAssocID="{236460D4-6212-4092-9232-4D9F3A54BC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9A87337-7828-4841-81E0-B7AA1FBC3561}" type="pres">
      <dgm:prSet presAssocID="{80DDC501-91FC-4AC1-8C8F-EF755008771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9C695D-51BE-4CE0-8540-51E522852AA0}" type="pres">
      <dgm:prSet presAssocID="{735528A8-ECE6-4EA5-A4EA-1D9351B06539}" presName="sibTrans" presStyleCnt="0"/>
      <dgm:spPr/>
    </dgm:pt>
    <dgm:pt modelId="{EEC8DA46-5EAD-4C45-9F9B-38B7F3C1B4C4}" type="pres">
      <dgm:prSet presAssocID="{DEDF645A-D97F-4541-A318-6D7BC1B1155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FB0800-ED94-4D62-86DB-C5DE79E0E481}" type="pres">
      <dgm:prSet presAssocID="{ECEA3022-BD2F-4A9A-9DA5-0F5F30B75604}" presName="sibTrans" presStyleCnt="0"/>
      <dgm:spPr/>
    </dgm:pt>
    <dgm:pt modelId="{F7FF8E99-FB30-43F4-9692-34691BDEE2BF}" type="pres">
      <dgm:prSet presAssocID="{B2BC846D-5F81-4054-9E6B-97E8D7CF276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D8CB84-A8D0-47B6-9902-75B5CAF96681}" type="pres">
      <dgm:prSet presAssocID="{D736B7AC-E275-4992-82F3-19C6C93722CE}" presName="sibTrans" presStyleCnt="0"/>
      <dgm:spPr/>
    </dgm:pt>
    <dgm:pt modelId="{AAB19EB6-BFF4-4769-B1C5-F0109C323D99}" type="pres">
      <dgm:prSet presAssocID="{A013F25C-F7ED-4840-A0ED-A2307226065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041DC3E-935A-42AB-8DE9-8329C3748A3F}" type="pres">
      <dgm:prSet presAssocID="{43661D63-B78F-4930-9932-9B480783CD0D}" presName="sibTrans" presStyleCnt="0"/>
      <dgm:spPr/>
    </dgm:pt>
    <dgm:pt modelId="{2F56C34A-137B-47AD-A767-A527EA4B12FE}" type="pres">
      <dgm:prSet presAssocID="{FD546374-348C-4440-8BBE-9246FD94B7B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67DEA5-EDCA-4D56-BCC6-93B282BDC6D0}" type="pres">
      <dgm:prSet presAssocID="{064C01E2-6FDF-431C-8EF4-B7190E14B234}" presName="sibTrans" presStyleCnt="0"/>
      <dgm:spPr/>
    </dgm:pt>
    <dgm:pt modelId="{553AEAC7-A698-42FB-B8F5-F8631D381214}" type="pres">
      <dgm:prSet presAssocID="{B277D449-AFB4-4056-9BE3-E7C44E644B6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0BFD15-0848-46F7-A7BB-B988C411ACB5}" type="pres">
      <dgm:prSet presAssocID="{EB22F2AA-F683-48B4-864F-EB2E44486B39}" presName="sibTrans" presStyleCnt="0"/>
      <dgm:spPr/>
    </dgm:pt>
    <dgm:pt modelId="{1D059223-75F4-4572-8056-0130E7B1F96C}" type="pres">
      <dgm:prSet presAssocID="{45E2CB0B-A3E1-4B60-B372-1D7ECF4FD4D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65F28A1-2320-430B-8EC1-58F261D82B19}" type="presOf" srcId="{45E2CB0B-A3E1-4B60-B372-1D7ECF4FD4DD}" destId="{1D059223-75F4-4572-8056-0130E7B1F96C}" srcOrd="0" destOrd="0" presId="urn:microsoft.com/office/officeart/2005/8/layout/default#4"/>
    <dgm:cxn modelId="{00AF989F-8E76-49F5-8842-253C7AA20AD2}" type="presOf" srcId="{FD546374-348C-4440-8BBE-9246FD94B7BC}" destId="{2F56C34A-137B-47AD-A767-A527EA4B12FE}" srcOrd="0" destOrd="0" presId="urn:microsoft.com/office/officeart/2005/8/layout/default#4"/>
    <dgm:cxn modelId="{F6A2C4C4-68C4-4C50-A017-560B09E53EA2}" type="presOf" srcId="{B277D449-AFB4-4056-9BE3-E7C44E644B66}" destId="{553AEAC7-A698-42FB-B8F5-F8631D381214}" srcOrd="0" destOrd="0" presId="urn:microsoft.com/office/officeart/2005/8/layout/default#4"/>
    <dgm:cxn modelId="{B59478ED-2D40-4D3F-8A71-FE0DBD4D2AB9}" srcId="{236460D4-6212-4092-9232-4D9F3A54BC53}" destId="{B2BC846D-5F81-4054-9E6B-97E8D7CF2760}" srcOrd="2" destOrd="0" parTransId="{163422DD-196B-4D21-88AF-591EFE1B13CB}" sibTransId="{D736B7AC-E275-4992-82F3-19C6C93722CE}"/>
    <dgm:cxn modelId="{174BB3F6-4F5E-47B9-98F6-E2977CE6A776}" type="presOf" srcId="{236460D4-6212-4092-9232-4D9F3A54BC53}" destId="{93D55BB0-FF94-4D3E-94B3-60476499B6EF}" srcOrd="0" destOrd="0" presId="urn:microsoft.com/office/officeart/2005/8/layout/default#4"/>
    <dgm:cxn modelId="{F34E29A8-417F-4209-9B33-1856C90011EF}" srcId="{236460D4-6212-4092-9232-4D9F3A54BC53}" destId="{A013F25C-F7ED-4840-A0ED-A23072260652}" srcOrd="3" destOrd="0" parTransId="{AF58D7C2-54C6-44C0-87B3-94FB27892987}" sibTransId="{43661D63-B78F-4930-9932-9B480783CD0D}"/>
    <dgm:cxn modelId="{BEA27CCC-3A51-4A78-B9B2-FA0AF5AEE9A6}" type="presOf" srcId="{80DDC501-91FC-4AC1-8C8F-EF7550087714}" destId="{C9A87337-7828-4841-81E0-B7AA1FBC3561}" srcOrd="0" destOrd="0" presId="urn:microsoft.com/office/officeart/2005/8/layout/default#4"/>
    <dgm:cxn modelId="{11609667-EA75-4283-A21F-A70CEEC3836E}" srcId="{236460D4-6212-4092-9232-4D9F3A54BC53}" destId="{DEDF645A-D97F-4541-A318-6D7BC1B11554}" srcOrd="1" destOrd="0" parTransId="{9294FCE0-D234-4061-920B-76792182423A}" sibTransId="{ECEA3022-BD2F-4A9A-9DA5-0F5F30B75604}"/>
    <dgm:cxn modelId="{88FE41B9-0B1D-4287-ADEB-A6B864339065}" srcId="{236460D4-6212-4092-9232-4D9F3A54BC53}" destId="{45E2CB0B-A3E1-4B60-B372-1D7ECF4FD4DD}" srcOrd="6" destOrd="0" parTransId="{90F4636A-7E00-4B16-8B67-EAA57CAA2F26}" sibTransId="{D4CCCE67-0A48-4682-996B-1EA0E5D2C6EE}"/>
    <dgm:cxn modelId="{7C4CD1A4-2904-4C5A-AD9D-A844AAEB0B71}" type="presOf" srcId="{B2BC846D-5F81-4054-9E6B-97E8D7CF2760}" destId="{F7FF8E99-FB30-43F4-9692-34691BDEE2BF}" srcOrd="0" destOrd="0" presId="urn:microsoft.com/office/officeart/2005/8/layout/default#4"/>
    <dgm:cxn modelId="{E23D3091-49A3-4D62-8519-F4F419473DEE}" srcId="{236460D4-6212-4092-9232-4D9F3A54BC53}" destId="{B277D449-AFB4-4056-9BE3-E7C44E644B66}" srcOrd="5" destOrd="0" parTransId="{C54A7533-BD81-4475-BE21-6BEA0DA461B0}" sibTransId="{EB22F2AA-F683-48B4-864F-EB2E44486B39}"/>
    <dgm:cxn modelId="{13515FEF-6D4D-4C7D-BD7E-C539670A1E0B}" srcId="{236460D4-6212-4092-9232-4D9F3A54BC53}" destId="{80DDC501-91FC-4AC1-8C8F-EF7550087714}" srcOrd="0" destOrd="0" parTransId="{7F8E7272-24FA-4D02-9015-CB67A18099DA}" sibTransId="{735528A8-ECE6-4EA5-A4EA-1D9351B06539}"/>
    <dgm:cxn modelId="{5067090B-45E5-4C1D-9894-2EE50A476E86}" srcId="{236460D4-6212-4092-9232-4D9F3A54BC53}" destId="{FD546374-348C-4440-8BBE-9246FD94B7BC}" srcOrd="4" destOrd="0" parTransId="{F51A0954-2014-4B2A-9020-72B1933256FF}" sibTransId="{064C01E2-6FDF-431C-8EF4-B7190E14B234}"/>
    <dgm:cxn modelId="{E0611BC3-B9B0-4755-978B-BF3A7B811EF8}" type="presOf" srcId="{DEDF645A-D97F-4541-A318-6D7BC1B11554}" destId="{EEC8DA46-5EAD-4C45-9F9B-38B7F3C1B4C4}" srcOrd="0" destOrd="0" presId="urn:microsoft.com/office/officeart/2005/8/layout/default#4"/>
    <dgm:cxn modelId="{0E21682F-657C-4D48-B3EE-7088C34ABCCA}" type="presOf" srcId="{A013F25C-F7ED-4840-A0ED-A23072260652}" destId="{AAB19EB6-BFF4-4769-B1C5-F0109C323D99}" srcOrd="0" destOrd="0" presId="urn:microsoft.com/office/officeart/2005/8/layout/default#4"/>
    <dgm:cxn modelId="{F68FAA3B-4D62-4477-B5BF-CD773A0A7BF1}" type="presParOf" srcId="{93D55BB0-FF94-4D3E-94B3-60476499B6EF}" destId="{C9A87337-7828-4841-81E0-B7AA1FBC3561}" srcOrd="0" destOrd="0" presId="urn:microsoft.com/office/officeart/2005/8/layout/default#4"/>
    <dgm:cxn modelId="{25EBD133-D12C-4A91-8659-07611A4F2534}" type="presParOf" srcId="{93D55BB0-FF94-4D3E-94B3-60476499B6EF}" destId="{A99C695D-51BE-4CE0-8540-51E522852AA0}" srcOrd="1" destOrd="0" presId="urn:microsoft.com/office/officeart/2005/8/layout/default#4"/>
    <dgm:cxn modelId="{D8C57232-7670-4253-AA7E-A5D4B62651BF}" type="presParOf" srcId="{93D55BB0-FF94-4D3E-94B3-60476499B6EF}" destId="{EEC8DA46-5EAD-4C45-9F9B-38B7F3C1B4C4}" srcOrd="2" destOrd="0" presId="urn:microsoft.com/office/officeart/2005/8/layout/default#4"/>
    <dgm:cxn modelId="{3C655A3C-43F1-4416-8885-5FAD7AECAE99}" type="presParOf" srcId="{93D55BB0-FF94-4D3E-94B3-60476499B6EF}" destId="{7CFB0800-ED94-4D62-86DB-C5DE79E0E481}" srcOrd="3" destOrd="0" presId="urn:microsoft.com/office/officeart/2005/8/layout/default#4"/>
    <dgm:cxn modelId="{50F14C32-CA11-4DBA-9CBF-206C3B65557A}" type="presParOf" srcId="{93D55BB0-FF94-4D3E-94B3-60476499B6EF}" destId="{F7FF8E99-FB30-43F4-9692-34691BDEE2BF}" srcOrd="4" destOrd="0" presId="urn:microsoft.com/office/officeart/2005/8/layout/default#4"/>
    <dgm:cxn modelId="{C2B6B573-2436-4295-AB08-0D25192250CB}" type="presParOf" srcId="{93D55BB0-FF94-4D3E-94B3-60476499B6EF}" destId="{7FD8CB84-A8D0-47B6-9902-75B5CAF96681}" srcOrd="5" destOrd="0" presId="urn:microsoft.com/office/officeart/2005/8/layout/default#4"/>
    <dgm:cxn modelId="{8EB9C9E0-69A9-474B-B5E3-ECD13263409B}" type="presParOf" srcId="{93D55BB0-FF94-4D3E-94B3-60476499B6EF}" destId="{AAB19EB6-BFF4-4769-B1C5-F0109C323D99}" srcOrd="6" destOrd="0" presId="urn:microsoft.com/office/officeart/2005/8/layout/default#4"/>
    <dgm:cxn modelId="{34F45316-E6AF-4C7B-ADF6-B877819BD9B7}" type="presParOf" srcId="{93D55BB0-FF94-4D3E-94B3-60476499B6EF}" destId="{F041DC3E-935A-42AB-8DE9-8329C3748A3F}" srcOrd="7" destOrd="0" presId="urn:microsoft.com/office/officeart/2005/8/layout/default#4"/>
    <dgm:cxn modelId="{1907839F-75D3-4DC9-B725-E706A5CE1132}" type="presParOf" srcId="{93D55BB0-FF94-4D3E-94B3-60476499B6EF}" destId="{2F56C34A-137B-47AD-A767-A527EA4B12FE}" srcOrd="8" destOrd="0" presId="urn:microsoft.com/office/officeart/2005/8/layout/default#4"/>
    <dgm:cxn modelId="{07610C28-F61D-4CD8-92AB-012744CC0339}" type="presParOf" srcId="{93D55BB0-FF94-4D3E-94B3-60476499B6EF}" destId="{A467DEA5-EDCA-4D56-BCC6-93B282BDC6D0}" srcOrd="9" destOrd="0" presId="urn:microsoft.com/office/officeart/2005/8/layout/default#4"/>
    <dgm:cxn modelId="{4E7ACB64-8169-4CB5-8A41-C31A54E638CF}" type="presParOf" srcId="{93D55BB0-FF94-4D3E-94B3-60476499B6EF}" destId="{553AEAC7-A698-42FB-B8F5-F8631D381214}" srcOrd="10" destOrd="0" presId="urn:microsoft.com/office/officeart/2005/8/layout/default#4"/>
    <dgm:cxn modelId="{269889B0-F4F1-4052-8C18-2097046B73E4}" type="presParOf" srcId="{93D55BB0-FF94-4D3E-94B3-60476499B6EF}" destId="{5D0BFD15-0848-46F7-A7BB-B988C411ACB5}" srcOrd="11" destOrd="0" presId="urn:microsoft.com/office/officeart/2005/8/layout/default#4"/>
    <dgm:cxn modelId="{4B8729FD-36E6-454C-830D-80B13F1A266F}" type="presParOf" srcId="{93D55BB0-FF94-4D3E-94B3-60476499B6EF}" destId="{1D059223-75F4-4572-8056-0130E7B1F96C}" srcOrd="12" destOrd="0" presId="urn:microsoft.com/office/officeart/2005/8/layout/default#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53C6CA-A265-40B5-B7A5-E000E6853976}" type="doc">
      <dgm:prSet loTypeId="urn:microsoft.com/office/officeart/2005/8/layout/vList5" loCatId="list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tr-TR"/>
        </a:p>
      </dgm:t>
    </dgm:pt>
    <dgm:pt modelId="{B7B9624B-4083-479F-8FDE-97AA13264C07}">
      <dgm:prSet phldrT="[Metin]" custT="1"/>
      <dgm:spPr/>
      <dgm:t>
        <a:bodyPr/>
        <a:lstStyle/>
        <a:p>
          <a:r>
            <a:rPr lang="tr-TR" sz="4000" dirty="0" smtClean="0"/>
            <a:t>Dayanıklılık (Aerobik)</a:t>
          </a:r>
        </a:p>
      </dgm:t>
    </dgm:pt>
    <dgm:pt modelId="{07C0BDFD-219C-45E2-880D-A2B559079E5C}" type="parTrans" cxnId="{10793AF7-6E60-43BE-A12B-566C807D65EF}">
      <dgm:prSet/>
      <dgm:spPr/>
      <dgm:t>
        <a:bodyPr/>
        <a:lstStyle/>
        <a:p>
          <a:endParaRPr lang="tr-TR"/>
        </a:p>
      </dgm:t>
    </dgm:pt>
    <dgm:pt modelId="{253461BF-ED37-43EF-BE83-6314A7556852}" type="sibTrans" cxnId="{10793AF7-6E60-43BE-A12B-566C807D65EF}">
      <dgm:prSet/>
      <dgm:spPr/>
      <dgm:t>
        <a:bodyPr/>
        <a:lstStyle/>
        <a:p>
          <a:endParaRPr lang="tr-TR"/>
        </a:p>
      </dgm:t>
    </dgm:pt>
    <dgm:pt modelId="{2A1572BF-D976-405E-90C8-5CF49093882A}">
      <dgm:prSet phldrT="[Metin]" custT="1"/>
      <dgm:spPr/>
      <dgm:t>
        <a:bodyPr/>
        <a:lstStyle/>
        <a:p>
          <a:r>
            <a:rPr lang="tr-TR" sz="2000" dirty="0" smtClean="0"/>
            <a:t>Dayanıklılık (aerobik) egzersizleri vücudumuzun oksijeni kullanım kapasitesini arttıran, büyük kas gruplarının dinamik ve ritmik olarak çalıştığı egzersizlerdir.</a:t>
          </a:r>
          <a:endParaRPr lang="tr-TR" sz="2000" dirty="0"/>
        </a:p>
      </dgm:t>
    </dgm:pt>
    <dgm:pt modelId="{F15D599F-C681-494C-88C8-5D5120F08567}" type="parTrans" cxnId="{5D2A798C-41D8-4FB1-B3D1-0D5B66101EFF}">
      <dgm:prSet/>
      <dgm:spPr/>
      <dgm:t>
        <a:bodyPr/>
        <a:lstStyle/>
        <a:p>
          <a:endParaRPr lang="tr-TR"/>
        </a:p>
      </dgm:t>
    </dgm:pt>
    <dgm:pt modelId="{DA9AB179-758C-426B-AF77-014B1085CA84}" type="sibTrans" cxnId="{5D2A798C-41D8-4FB1-B3D1-0D5B66101EFF}">
      <dgm:prSet/>
      <dgm:spPr/>
      <dgm:t>
        <a:bodyPr/>
        <a:lstStyle/>
        <a:p>
          <a:endParaRPr lang="tr-TR"/>
        </a:p>
      </dgm:t>
    </dgm:pt>
    <dgm:pt modelId="{760A5B3A-7DF1-4C68-940F-203BAED7CFE1}">
      <dgm:prSet phldrT="[Metin]" custT="1"/>
      <dgm:spPr/>
      <dgm:t>
        <a:bodyPr/>
        <a:lstStyle/>
        <a:p>
          <a:r>
            <a:rPr lang="tr-TR" sz="4000" dirty="0" smtClean="0"/>
            <a:t>Kuvvet</a:t>
          </a:r>
        </a:p>
      </dgm:t>
    </dgm:pt>
    <dgm:pt modelId="{3361CDD5-3047-405C-B27F-FF45996B56C8}" type="parTrans" cxnId="{6EFE9BDD-7750-41F9-8CF7-2065E7A0B9C7}">
      <dgm:prSet/>
      <dgm:spPr/>
      <dgm:t>
        <a:bodyPr/>
        <a:lstStyle/>
        <a:p>
          <a:endParaRPr lang="tr-TR"/>
        </a:p>
      </dgm:t>
    </dgm:pt>
    <dgm:pt modelId="{7B1A1B25-F91D-4A50-9353-0D0C3F1AD4AE}" type="sibTrans" cxnId="{6EFE9BDD-7750-41F9-8CF7-2065E7A0B9C7}">
      <dgm:prSet/>
      <dgm:spPr/>
      <dgm:t>
        <a:bodyPr/>
        <a:lstStyle/>
        <a:p>
          <a:endParaRPr lang="tr-TR"/>
        </a:p>
      </dgm:t>
    </dgm:pt>
    <dgm:pt modelId="{B8D10615-4768-4B0A-9B87-D3C7DDFB624E}">
      <dgm:prSet phldrT="[Metin]" custT="1"/>
      <dgm:spPr/>
      <dgm:t>
        <a:bodyPr/>
        <a:lstStyle/>
        <a:p>
          <a:r>
            <a:rPr lang="tr-TR" sz="2000" dirty="0" smtClean="0"/>
            <a:t>K</a:t>
          </a:r>
          <a:r>
            <a:rPr lang="es-ES" sz="2000" dirty="0" err="1" smtClean="0"/>
            <a:t>asın</a:t>
          </a:r>
          <a:r>
            <a:rPr lang="es-ES" sz="2000" dirty="0" smtClean="0"/>
            <a:t> </a:t>
          </a:r>
          <a:r>
            <a:rPr lang="es-ES" sz="2000" dirty="0" err="1" smtClean="0"/>
            <a:t>dirence</a:t>
          </a:r>
          <a:r>
            <a:rPr lang="es-ES" sz="2000" dirty="0" smtClean="0"/>
            <a:t> </a:t>
          </a:r>
          <a:r>
            <a:rPr lang="es-ES" sz="2000" dirty="0" err="1" smtClean="0"/>
            <a:t>karşı</a:t>
          </a:r>
          <a:r>
            <a:rPr lang="es-ES" sz="2000" dirty="0" smtClean="0"/>
            <a:t> </a:t>
          </a:r>
          <a:r>
            <a:rPr lang="es-ES" sz="2000" dirty="0" err="1" smtClean="0"/>
            <a:t>koyabilme</a:t>
          </a:r>
          <a:r>
            <a:rPr lang="es-ES" sz="2000" dirty="0" smtClean="0"/>
            <a:t> </a:t>
          </a:r>
          <a:r>
            <a:rPr lang="es-ES" sz="2000" dirty="0" err="1" smtClean="0"/>
            <a:t>yeteneğidir</a:t>
          </a:r>
          <a:r>
            <a:rPr lang="es-ES" sz="2000" dirty="0" smtClean="0"/>
            <a:t>.</a:t>
          </a:r>
          <a:r>
            <a:rPr lang="tr-TR" sz="2000" dirty="0" smtClean="0"/>
            <a:t> Yerden bir eşya kaldırmak, yük taşımak, ağır bir cismi çekmek veya itmek kuvvetli kaslar gerektirir.</a:t>
          </a:r>
        </a:p>
      </dgm:t>
    </dgm:pt>
    <dgm:pt modelId="{366068A6-AC03-468B-86C2-9470099EC035}" type="parTrans" cxnId="{0FC22966-8C56-4C16-A353-CF25E6DADF42}">
      <dgm:prSet/>
      <dgm:spPr/>
      <dgm:t>
        <a:bodyPr/>
        <a:lstStyle/>
        <a:p>
          <a:endParaRPr lang="tr-TR"/>
        </a:p>
      </dgm:t>
    </dgm:pt>
    <dgm:pt modelId="{8C853C29-C95F-4791-96BD-5503192645FE}" type="sibTrans" cxnId="{0FC22966-8C56-4C16-A353-CF25E6DADF42}">
      <dgm:prSet/>
      <dgm:spPr/>
      <dgm:t>
        <a:bodyPr/>
        <a:lstStyle/>
        <a:p>
          <a:endParaRPr lang="tr-TR"/>
        </a:p>
      </dgm:t>
    </dgm:pt>
    <dgm:pt modelId="{513B3735-63D2-430B-94C1-D87B8C1FF9DD}">
      <dgm:prSet phldrT="[Metin]" custT="1"/>
      <dgm:spPr/>
      <dgm:t>
        <a:bodyPr/>
        <a:lstStyle/>
        <a:p>
          <a:r>
            <a:rPr lang="tr-TR" sz="4000" dirty="0" smtClean="0"/>
            <a:t>Esneklik</a:t>
          </a:r>
        </a:p>
      </dgm:t>
    </dgm:pt>
    <dgm:pt modelId="{4C3A1F6E-7721-44CC-977B-B42E84D6FFE0}" type="parTrans" cxnId="{F44E3B96-0B54-4083-B782-7B03C0DF38EE}">
      <dgm:prSet/>
      <dgm:spPr/>
      <dgm:t>
        <a:bodyPr/>
        <a:lstStyle/>
        <a:p>
          <a:endParaRPr lang="tr-TR"/>
        </a:p>
      </dgm:t>
    </dgm:pt>
    <dgm:pt modelId="{A1EDBF64-30B4-4C1D-B711-C2E87233BC7D}" type="sibTrans" cxnId="{F44E3B96-0B54-4083-B782-7B03C0DF38EE}">
      <dgm:prSet/>
      <dgm:spPr/>
      <dgm:t>
        <a:bodyPr/>
        <a:lstStyle/>
        <a:p>
          <a:endParaRPr lang="tr-TR"/>
        </a:p>
      </dgm:t>
    </dgm:pt>
    <dgm:pt modelId="{33C57735-6CEF-4883-8EFC-93470D3CFCD5}">
      <dgm:prSet phldrT="[Metin]" custT="1"/>
      <dgm:spPr/>
      <dgm:t>
        <a:bodyPr/>
        <a:lstStyle/>
        <a:p>
          <a:r>
            <a:rPr lang="tr-TR" sz="2000" dirty="0" smtClean="0"/>
            <a:t>Eklemlerin geniş açıda hareket edebilmesidir. Diğer bir deyişle, bir fiziksel </a:t>
          </a:r>
          <a:r>
            <a:rPr lang="sv-SE" sz="2000" dirty="0" smtClean="0"/>
            <a:t>aktivite yaparken gövde, kol veya bacakların</a:t>
          </a:r>
          <a:r>
            <a:rPr lang="tr-TR" sz="2000" dirty="0" smtClean="0"/>
            <a:t> rahat hareket edebilme becerisidir.</a:t>
          </a:r>
        </a:p>
      </dgm:t>
    </dgm:pt>
    <dgm:pt modelId="{4AB04C07-F5C5-4AD7-A485-8DE7D18E342B}" type="parTrans" cxnId="{0F503D9D-7081-414B-9731-5E8D2D1A053F}">
      <dgm:prSet/>
      <dgm:spPr/>
      <dgm:t>
        <a:bodyPr/>
        <a:lstStyle/>
        <a:p>
          <a:endParaRPr lang="tr-TR"/>
        </a:p>
      </dgm:t>
    </dgm:pt>
    <dgm:pt modelId="{6BB73B77-C2FC-48CD-AC9C-651A29C43AB6}" type="sibTrans" cxnId="{0F503D9D-7081-414B-9731-5E8D2D1A053F}">
      <dgm:prSet/>
      <dgm:spPr/>
      <dgm:t>
        <a:bodyPr/>
        <a:lstStyle/>
        <a:p>
          <a:endParaRPr lang="tr-TR"/>
        </a:p>
      </dgm:t>
    </dgm:pt>
    <dgm:pt modelId="{D9DD8DA0-038F-495B-BA73-1C8C816A0957}">
      <dgm:prSet custT="1"/>
      <dgm:spPr/>
      <dgm:t>
        <a:bodyPr/>
        <a:lstStyle/>
        <a:p>
          <a:r>
            <a:rPr lang="tr-TR" sz="4000" dirty="0" smtClean="0"/>
            <a:t>Denge</a:t>
          </a:r>
        </a:p>
      </dgm:t>
    </dgm:pt>
    <dgm:pt modelId="{95C51ACB-B2C8-4EF9-89A0-7D01374BF45A}" type="parTrans" cxnId="{F2FB800D-F32E-414F-ADBE-FAB2C08697A5}">
      <dgm:prSet/>
      <dgm:spPr/>
      <dgm:t>
        <a:bodyPr/>
        <a:lstStyle/>
        <a:p>
          <a:endParaRPr lang="tr-TR"/>
        </a:p>
      </dgm:t>
    </dgm:pt>
    <dgm:pt modelId="{B19B5633-E754-4215-90E0-07A5C97E4235}" type="sibTrans" cxnId="{F2FB800D-F32E-414F-ADBE-FAB2C08697A5}">
      <dgm:prSet/>
      <dgm:spPr/>
      <dgm:t>
        <a:bodyPr/>
        <a:lstStyle/>
        <a:p>
          <a:endParaRPr lang="tr-TR"/>
        </a:p>
      </dgm:t>
    </dgm:pt>
    <dgm:pt modelId="{10488721-BBF7-4780-8F61-B08583A554AA}">
      <dgm:prSet custT="1"/>
      <dgm:spPr/>
      <dgm:t>
        <a:bodyPr/>
        <a:lstStyle/>
        <a:p>
          <a:r>
            <a:rPr lang="tr-TR" sz="2000" dirty="0" smtClean="0"/>
            <a:t>Bedenimizin düşmeden durabilme ve düzgün hareket edebilme yeteneğidir. Bunun için görme duyusu, iç kulaktaki denge ve derin duyunun sağlam olmasının yanında, kasların da yeteri kadar kuvvetli olması gerekir.</a:t>
          </a:r>
        </a:p>
      </dgm:t>
    </dgm:pt>
    <dgm:pt modelId="{C3489602-BE0A-4FDC-957D-5137F251E861}" type="parTrans" cxnId="{9454501F-74A4-4420-9E28-D7EFD8E5C134}">
      <dgm:prSet/>
      <dgm:spPr/>
      <dgm:t>
        <a:bodyPr/>
        <a:lstStyle/>
        <a:p>
          <a:endParaRPr lang="tr-TR"/>
        </a:p>
      </dgm:t>
    </dgm:pt>
    <dgm:pt modelId="{7E7DCDEE-4D85-4F87-9E81-A87CE9AB1CEF}" type="sibTrans" cxnId="{9454501F-74A4-4420-9E28-D7EFD8E5C134}">
      <dgm:prSet/>
      <dgm:spPr/>
      <dgm:t>
        <a:bodyPr/>
        <a:lstStyle/>
        <a:p>
          <a:endParaRPr lang="tr-TR"/>
        </a:p>
      </dgm:t>
    </dgm:pt>
    <dgm:pt modelId="{7534FFFD-C6F7-45A7-997E-74A29D5D4B4F}" type="pres">
      <dgm:prSet presAssocID="{BF53C6CA-A265-40B5-B7A5-E000E68539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3FED323-4E1F-4BA4-98C9-5FCFE038CBB7}" type="pres">
      <dgm:prSet presAssocID="{B7B9624B-4083-479F-8FDE-97AA13264C07}" presName="linNode" presStyleCnt="0"/>
      <dgm:spPr/>
    </dgm:pt>
    <dgm:pt modelId="{F3BB77D5-1731-4319-A672-B39543CBDCC5}" type="pres">
      <dgm:prSet presAssocID="{B7B9624B-4083-479F-8FDE-97AA13264C0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72AD379-673F-4069-B0F3-D50A5CAACCB9}" type="pres">
      <dgm:prSet presAssocID="{B7B9624B-4083-479F-8FDE-97AA13264C07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67EC6F-F591-4D80-AA05-248E6688F836}" type="pres">
      <dgm:prSet presAssocID="{253461BF-ED37-43EF-BE83-6314A7556852}" presName="sp" presStyleCnt="0"/>
      <dgm:spPr/>
    </dgm:pt>
    <dgm:pt modelId="{11DC1912-9107-4A21-9420-854BFCF68FF1}" type="pres">
      <dgm:prSet presAssocID="{760A5B3A-7DF1-4C68-940F-203BAED7CFE1}" presName="linNode" presStyleCnt="0"/>
      <dgm:spPr/>
    </dgm:pt>
    <dgm:pt modelId="{970728FC-3885-4352-BAF2-A262C4B9DCD8}" type="pres">
      <dgm:prSet presAssocID="{760A5B3A-7DF1-4C68-940F-203BAED7CFE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33D1E9-07DB-47F8-A646-A20F03D26286}" type="pres">
      <dgm:prSet presAssocID="{760A5B3A-7DF1-4C68-940F-203BAED7CFE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755C1B-CF9E-4148-B39A-C90D732263BA}" type="pres">
      <dgm:prSet presAssocID="{7B1A1B25-F91D-4A50-9353-0D0C3F1AD4AE}" presName="sp" presStyleCnt="0"/>
      <dgm:spPr/>
    </dgm:pt>
    <dgm:pt modelId="{22D019D0-B763-4883-8241-CD27B3910490}" type="pres">
      <dgm:prSet presAssocID="{513B3735-63D2-430B-94C1-D87B8C1FF9DD}" presName="linNode" presStyleCnt="0"/>
      <dgm:spPr/>
    </dgm:pt>
    <dgm:pt modelId="{5101032C-35A8-4DD6-8D19-6549D49245B7}" type="pres">
      <dgm:prSet presAssocID="{513B3735-63D2-430B-94C1-D87B8C1FF9DD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B876664-149B-4DA0-B0C5-6739CAFD5EC4}" type="pres">
      <dgm:prSet presAssocID="{513B3735-63D2-430B-94C1-D87B8C1FF9D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9A4748-9142-4398-83D8-6F85A7C483A9}" type="pres">
      <dgm:prSet presAssocID="{A1EDBF64-30B4-4C1D-B711-C2E87233BC7D}" presName="sp" presStyleCnt="0"/>
      <dgm:spPr/>
    </dgm:pt>
    <dgm:pt modelId="{01515DD2-8644-4ED9-A60D-59EECF753A25}" type="pres">
      <dgm:prSet presAssocID="{D9DD8DA0-038F-495B-BA73-1C8C816A0957}" presName="linNode" presStyleCnt="0"/>
      <dgm:spPr/>
    </dgm:pt>
    <dgm:pt modelId="{BE12F6E5-1114-491F-89EF-733AF8A9D866}" type="pres">
      <dgm:prSet presAssocID="{D9DD8DA0-038F-495B-BA73-1C8C816A0957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E45444-EBD9-4DA8-90EA-E5445E010F01}" type="pres">
      <dgm:prSet presAssocID="{D9DD8DA0-038F-495B-BA73-1C8C816A0957}" presName="descendantText" presStyleLbl="alignAccFollowNode1" presStyleIdx="3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D87AC67-B256-4FA9-8BA2-17EC1DFF5974}" type="presOf" srcId="{B8D10615-4768-4B0A-9B87-D3C7DDFB624E}" destId="{F633D1E9-07DB-47F8-A646-A20F03D26286}" srcOrd="0" destOrd="0" presId="urn:microsoft.com/office/officeart/2005/8/layout/vList5"/>
    <dgm:cxn modelId="{F2FB800D-F32E-414F-ADBE-FAB2C08697A5}" srcId="{BF53C6CA-A265-40B5-B7A5-E000E6853976}" destId="{D9DD8DA0-038F-495B-BA73-1C8C816A0957}" srcOrd="3" destOrd="0" parTransId="{95C51ACB-B2C8-4EF9-89A0-7D01374BF45A}" sibTransId="{B19B5633-E754-4215-90E0-07A5C97E4235}"/>
    <dgm:cxn modelId="{B36CCF3D-4751-4AE0-BDAE-6D1941BF5700}" type="presOf" srcId="{760A5B3A-7DF1-4C68-940F-203BAED7CFE1}" destId="{970728FC-3885-4352-BAF2-A262C4B9DCD8}" srcOrd="0" destOrd="0" presId="urn:microsoft.com/office/officeart/2005/8/layout/vList5"/>
    <dgm:cxn modelId="{7EA72BD9-14A0-418F-B54C-7D5350AF95C9}" type="presOf" srcId="{B7B9624B-4083-479F-8FDE-97AA13264C07}" destId="{F3BB77D5-1731-4319-A672-B39543CBDCC5}" srcOrd="0" destOrd="0" presId="urn:microsoft.com/office/officeart/2005/8/layout/vList5"/>
    <dgm:cxn modelId="{F47DA8AD-31AF-484C-9F29-E0863FFEFCDC}" type="presOf" srcId="{33C57735-6CEF-4883-8EFC-93470D3CFCD5}" destId="{AB876664-149B-4DA0-B0C5-6739CAFD5EC4}" srcOrd="0" destOrd="0" presId="urn:microsoft.com/office/officeart/2005/8/layout/vList5"/>
    <dgm:cxn modelId="{3A942C7B-8CC1-4EDC-A892-C4EFE827C4D2}" type="presOf" srcId="{D9DD8DA0-038F-495B-BA73-1C8C816A0957}" destId="{BE12F6E5-1114-491F-89EF-733AF8A9D866}" srcOrd="0" destOrd="0" presId="urn:microsoft.com/office/officeart/2005/8/layout/vList5"/>
    <dgm:cxn modelId="{E893842D-1C33-44D8-AB32-9EFD0917C4E6}" type="presOf" srcId="{513B3735-63D2-430B-94C1-D87B8C1FF9DD}" destId="{5101032C-35A8-4DD6-8D19-6549D49245B7}" srcOrd="0" destOrd="0" presId="urn:microsoft.com/office/officeart/2005/8/layout/vList5"/>
    <dgm:cxn modelId="{F44E3B96-0B54-4083-B782-7B03C0DF38EE}" srcId="{BF53C6CA-A265-40B5-B7A5-E000E6853976}" destId="{513B3735-63D2-430B-94C1-D87B8C1FF9DD}" srcOrd="2" destOrd="0" parTransId="{4C3A1F6E-7721-44CC-977B-B42E84D6FFE0}" sibTransId="{A1EDBF64-30B4-4C1D-B711-C2E87233BC7D}"/>
    <dgm:cxn modelId="{1243ADF1-7975-4EDC-AF98-C56F48366BDE}" type="presOf" srcId="{BF53C6CA-A265-40B5-B7A5-E000E6853976}" destId="{7534FFFD-C6F7-45A7-997E-74A29D5D4B4F}" srcOrd="0" destOrd="0" presId="urn:microsoft.com/office/officeart/2005/8/layout/vList5"/>
    <dgm:cxn modelId="{0FC22966-8C56-4C16-A353-CF25E6DADF42}" srcId="{760A5B3A-7DF1-4C68-940F-203BAED7CFE1}" destId="{B8D10615-4768-4B0A-9B87-D3C7DDFB624E}" srcOrd="0" destOrd="0" parTransId="{366068A6-AC03-468B-86C2-9470099EC035}" sibTransId="{8C853C29-C95F-4791-96BD-5503192645FE}"/>
    <dgm:cxn modelId="{10793AF7-6E60-43BE-A12B-566C807D65EF}" srcId="{BF53C6CA-A265-40B5-B7A5-E000E6853976}" destId="{B7B9624B-4083-479F-8FDE-97AA13264C07}" srcOrd="0" destOrd="0" parTransId="{07C0BDFD-219C-45E2-880D-A2B559079E5C}" sibTransId="{253461BF-ED37-43EF-BE83-6314A7556852}"/>
    <dgm:cxn modelId="{ADFA358C-1833-47CB-8E25-F989E826007A}" type="presOf" srcId="{2A1572BF-D976-405E-90C8-5CF49093882A}" destId="{272AD379-673F-4069-B0F3-D50A5CAACCB9}" srcOrd="0" destOrd="0" presId="urn:microsoft.com/office/officeart/2005/8/layout/vList5"/>
    <dgm:cxn modelId="{6EFE9BDD-7750-41F9-8CF7-2065E7A0B9C7}" srcId="{BF53C6CA-A265-40B5-B7A5-E000E6853976}" destId="{760A5B3A-7DF1-4C68-940F-203BAED7CFE1}" srcOrd="1" destOrd="0" parTransId="{3361CDD5-3047-405C-B27F-FF45996B56C8}" sibTransId="{7B1A1B25-F91D-4A50-9353-0D0C3F1AD4AE}"/>
    <dgm:cxn modelId="{5D2A798C-41D8-4FB1-B3D1-0D5B66101EFF}" srcId="{B7B9624B-4083-479F-8FDE-97AA13264C07}" destId="{2A1572BF-D976-405E-90C8-5CF49093882A}" srcOrd="0" destOrd="0" parTransId="{F15D599F-C681-494C-88C8-5D5120F08567}" sibTransId="{DA9AB179-758C-426B-AF77-014B1085CA84}"/>
    <dgm:cxn modelId="{0F503D9D-7081-414B-9731-5E8D2D1A053F}" srcId="{513B3735-63D2-430B-94C1-D87B8C1FF9DD}" destId="{33C57735-6CEF-4883-8EFC-93470D3CFCD5}" srcOrd="0" destOrd="0" parTransId="{4AB04C07-F5C5-4AD7-A485-8DE7D18E342B}" sibTransId="{6BB73B77-C2FC-48CD-AC9C-651A29C43AB6}"/>
    <dgm:cxn modelId="{AB476D87-14BD-4CBD-80E1-8745BC60B589}" type="presOf" srcId="{10488721-BBF7-4780-8F61-B08583A554AA}" destId="{5BE45444-EBD9-4DA8-90EA-E5445E010F01}" srcOrd="0" destOrd="0" presId="urn:microsoft.com/office/officeart/2005/8/layout/vList5"/>
    <dgm:cxn modelId="{9454501F-74A4-4420-9E28-D7EFD8E5C134}" srcId="{D9DD8DA0-038F-495B-BA73-1C8C816A0957}" destId="{10488721-BBF7-4780-8F61-B08583A554AA}" srcOrd="0" destOrd="0" parTransId="{C3489602-BE0A-4FDC-957D-5137F251E861}" sibTransId="{7E7DCDEE-4D85-4F87-9E81-A87CE9AB1CEF}"/>
    <dgm:cxn modelId="{E8B380C2-868C-4C03-921D-8519664C418F}" type="presParOf" srcId="{7534FFFD-C6F7-45A7-997E-74A29D5D4B4F}" destId="{33FED323-4E1F-4BA4-98C9-5FCFE038CBB7}" srcOrd="0" destOrd="0" presId="urn:microsoft.com/office/officeart/2005/8/layout/vList5"/>
    <dgm:cxn modelId="{22AACBDA-C3BC-4306-ACA5-ABC560598756}" type="presParOf" srcId="{33FED323-4E1F-4BA4-98C9-5FCFE038CBB7}" destId="{F3BB77D5-1731-4319-A672-B39543CBDCC5}" srcOrd="0" destOrd="0" presId="urn:microsoft.com/office/officeart/2005/8/layout/vList5"/>
    <dgm:cxn modelId="{F7051FCA-55E8-4BBF-93EF-FD8E61ADDEBE}" type="presParOf" srcId="{33FED323-4E1F-4BA4-98C9-5FCFE038CBB7}" destId="{272AD379-673F-4069-B0F3-D50A5CAACCB9}" srcOrd="1" destOrd="0" presId="urn:microsoft.com/office/officeart/2005/8/layout/vList5"/>
    <dgm:cxn modelId="{916D4828-E59F-41D4-AAC9-6EBE3562DBB9}" type="presParOf" srcId="{7534FFFD-C6F7-45A7-997E-74A29D5D4B4F}" destId="{D967EC6F-F591-4D80-AA05-248E6688F836}" srcOrd="1" destOrd="0" presId="urn:microsoft.com/office/officeart/2005/8/layout/vList5"/>
    <dgm:cxn modelId="{8A683841-46D5-4007-A1B6-FAAB29767F35}" type="presParOf" srcId="{7534FFFD-C6F7-45A7-997E-74A29D5D4B4F}" destId="{11DC1912-9107-4A21-9420-854BFCF68FF1}" srcOrd="2" destOrd="0" presId="urn:microsoft.com/office/officeart/2005/8/layout/vList5"/>
    <dgm:cxn modelId="{53E9A98F-2CAE-4163-A79B-AB44A13DBF7D}" type="presParOf" srcId="{11DC1912-9107-4A21-9420-854BFCF68FF1}" destId="{970728FC-3885-4352-BAF2-A262C4B9DCD8}" srcOrd="0" destOrd="0" presId="urn:microsoft.com/office/officeart/2005/8/layout/vList5"/>
    <dgm:cxn modelId="{8F8F9142-B595-4B26-9919-7295CD0D3FF3}" type="presParOf" srcId="{11DC1912-9107-4A21-9420-854BFCF68FF1}" destId="{F633D1E9-07DB-47F8-A646-A20F03D26286}" srcOrd="1" destOrd="0" presId="urn:microsoft.com/office/officeart/2005/8/layout/vList5"/>
    <dgm:cxn modelId="{6D5A99E8-0076-494E-A945-13C4EC6F1B83}" type="presParOf" srcId="{7534FFFD-C6F7-45A7-997E-74A29D5D4B4F}" destId="{62755C1B-CF9E-4148-B39A-C90D732263BA}" srcOrd="3" destOrd="0" presId="urn:microsoft.com/office/officeart/2005/8/layout/vList5"/>
    <dgm:cxn modelId="{03A72F86-14F7-4889-B806-65618739BBC6}" type="presParOf" srcId="{7534FFFD-C6F7-45A7-997E-74A29D5D4B4F}" destId="{22D019D0-B763-4883-8241-CD27B3910490}" srcOrd="4" destOrd="0" presId="urn:microsoft.com/office/officeart/2005/8/layout/vList5"/>
    <dgm:cxn modelId="{210A2ABA-4AA8-41B4-9B1E-C8DE9D55D915}" type="presParOf" srcId="{22D019D0-B763-4883-8241-CD27B3910490}" destId="{5101032C-35A8-4DD6-8D19-6549D49245B7}" srcOrd="0" destOrd="0" presId="urn:microsoft.com/office/officeart/2005/8/layout/vList5"/>
    <dgm:cxn modelId="{ABE91D69-90A2-45CF-9CFD-E0CD4162C793}" type="presParOf" srcId="{22D019D0-B763-4883-8241-CD27B3910490}" destId="{AB876664-149B-4DA0-B0C5-6739CAFD5EC4}" srcOrd="1" destOrd="0" presId="urn:microsoft.com/office/officeart/2005/8/layout/vList5"/>
    <dgm:cxn modelId="{E78C7BF6-74BC-4FA7-975B-2E617107DCE8}" type="presParOf" srcId="{7534FFFD-C6F7-45A7-997E-74A29D5D4B4F}" destId="{239A4748-9142-4398-83D8-6F85A7C483A9}" srcOrd="5" destOrd="0" presId="urn:microsoft.com/office/officeart/2005/8/layout/vList5"/>
    <dgm:cxn modelId="{6AAC322F-B773-4D05-ACF2-4D146AB28BD7}" type="presParOf" srcId="{7534FFFD-C6F7-45A7-997E-74A29D5D4B4F}" destId="{01515DD2-8644-4ED9-A60D-59EECF753A25}" srcOrd="6" destOrd="0" presId="urn:microsoft.com/office/officeart/2005/8/layout/vList5"/>
    <dgm:cxn modelId="{79A6FDEB-2562-4152-9285-F14F43BCB8B1}" type="presParOf" srcId="{01515DD2-8644-4ED9-A60D-59EECF753A25}" destId="{BE12F6E5-1114-491F-89EF-733AF8A9D866}" srcOrd="0" destOrd="0" presId="urn:microsoft.com/office/officeart/2005/8/layout/vList5"/>
    <dgm:cxn modelId="{D8E974E1-C49A-458B-9F7F-5DB4C6375E02}" type="presParOf" srcId="{01515DD2-8644-4ED9-A60D-59EECF753A25}" destId="{5BE45444-EBD9-4DA8-90EA-E5445E010F01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C01935-E732-4EE2-9D1A-BA36DA3CC7B7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77256D31-56AC-406D-8FBD-BD883823789F}">
      <dgm:prSet phldrT="[Metin]"/>
      <dgm:spPr/>
      <dgm:t>
        <a:bodyPr/>
        <a:lstStyle/>
        <a:p>
          <a:r>
            <a:rPr lang="tr-TR" dirty="0" smtClean="0"/>
            <a:t>Düşük</a:t>
          </a:r>
          <a:endParaRPr lang="tr-TR" dirty="0"/>
        </a:p>
      </dgm:t>
    </dgm:pt>
    <dgm:pt modelId="{4C40ABE7-E433-4485-A764-8E848227E336}" type="parTrans" cxnId="{0E5E2EB8-9292-4655-B104-914696AAD38A}">
      <dgm:prSet/>
      <dgm:spPr/>
      <dgm:t>
        <a:bodyPr/>
        <a:lstStyle/>
        <a:p>
          <a:endParaRPr lang="tr-TR"/>
        </a:p>
      </dgm:t>
    </dgm:pt>
    <dgm:pt modelId="{EB4A0E10-9C7B-4E38-AE10-E186854439E0}" type="sibTrans" cxnId="{0E5E2EB8-9292-4655-B104-914696AAD38A}">
      <dgm:prSet/>
      <dgm:spPr/>
      <dgm:t>
        <a:bodyPr/>
        <a:lstStyle/>
        <a:p>
          <a:endParaRPr lang="tr-TR"/>
        </a:p>
      </dgm:t>
    </dgm:pt>
    <dgm:pt modelId="{3494FE6A-5171-45F7-BD4B-D53D6D02DD5B}">
      <dgm:prSet phldrT="[Metin]"/>
      <dgm:spPr/>
      <dgm:t>
        <a:bodyPr/>
        <a:lstStyle/>
        <a:p>
          <a:pPr>
            <a:spcAft>
              <a:spcPts val="0"/>
            </a:spcAft>
          </a:pPr>
          <a:r>
            <a:rPr lang="tr-TR" dirty="0" smtClean="0"/>
            <a:t>Yavaş yürüyüş, ev işleri</a:t>
          </a:r>
          <a:endParaRPr lang="tr-TR" dirty="0"/>
        </a:p>
      </dgm:t>
    </dgm:pt>
    <dgm:pt modelId="{C56B048E-7954-4FCC-A59E-E852C6466952}" type="parTrans" cxnId="{BE11ACDA-5BC1-4849-91D1-9EC5C59C116E}">
      <dgm:prSet/>
      <dgm:spPr/>
      <dgm:t>
        <a:bodyPr/>
        <a:lstStyle/>
        <a:p>
          <a:endParaRPr lang="tr-TR"/>
        </a:p>
      </dgm:t>
    </dgm:pt>
    <dgm:pt modelId="{AD38FD45-0DAF-45A3-B502-98EA8EF55610}" type="sibTrans" cxnId="{BE11ACDA-5BC1-4849-91D1-9EC5C59C116E}">
      <dgm:prSet/>
      <dgm:spPr/>
      <dgm:t>
        <a:bodyPr/>
        <a:lstStyle/>
        <a:p>
          <a:endParaRPr lang="tr-TR"/>
        </a:p>
      </dgm:t>
    </dgm:pt>
    <dgm:pt modelId="{3181702B-93BA-4166-9E99-BA75B41C4A13}">
      <dgm:prSet phldrT="[Metin]"/>
      <dgm:spPr/>
      <dgm:t>
        <a:bodyPr/>
        <a:lstStyle/>
        <a:p>
          <a:r>
            <a:rPr lang="tr-TR" dirty="0" smtClean="0"/>
            <a:t>Orta</a:t>
          </a:r>
          <a:endParaRPr lang="tr-TR" dirty="0"/>
        </a:p>
      </dgm:t>
    </dgm:pt>
    <dgm:pt modelId="{73F3E2CB-C4BB-4711-B91E-F3DDCDA30644}" type="parTrans" cxnId="{FDA751F4-FC92-450E-AEBC-B3910CAF9D26}">
      <dgm:prSet/>
      <dgm:spPr/>
      <dgm:t>
        <a:bodyPr/>
        <a:lstStyle/>
        <a:p>
          <a:endParaRPr lang="tr-TR"/>
        </a:p>
      </dgm:t>
    </dgm:pt>
    <dgm:pt modelId="{BB62BA4E-1619-42E0-8F51-9D4513D0215D}" type="sibTrans" cxnId="{FDA751F4-FC92-450E-AEBC-B3910CAF9D26}">
      <dgm:prSet/>
      <dgm:spPr/>
      <dgm:t>
        <a:bodyPr/>
        <a:lstStyle/>
        <a:p>
          <a:endParaRPr lang="tr-TR"/>
        </a:p>
      </dgm:t>
    </dgm:pt>
    <dgm:pt modelId="{8AF2F4E8-9444-4D0A-A1C2-CA7F0D83593C}">
      <dgm:prSet phldrT="[Metin]"/>
      <dgm:spPr/>
      <dgm:t>
        <a:bodyPr/>
        <a:lstStyle/>
        <a:p>
          <a:r>
            <a:rPr lang="tr-TR" dirty="0" smtClean="0"/>
            <a:t>Hızlı yürümek, düşük tempolu koşular, dans </a:t>
          </a:r>
          <a:r>
            <a:rPr lang="nn-NO" dirty="0" smtClean="0"/>
            <a:t>etmek, ip atlamak, yüzmek, masa tenisi</a:t>
          </a:r>
          <a:r>
            <a:rPr lang="tr-TR" dirty="0" smtClean="0"/>
            <a:t> oynamak, yavaş tempoda bisiklet sürmek</a:t>
          </a:r>
          <a:endParaRPr lang="tr-TR" dirty="0"/>
        </a:p>
      </dgm:t>
    </dgm:pt>
    <dgm:pt modelId="{80887864-79CF-47AA-BE26-A4463EDB8001}" type="parTrans" cxnId="{5A6A86B5-408A-4285-AADD-9A4CE1469817}">
      <dgm:prSet/>
      <dgm:spPr/>
      <dgm:t>
        <a:bodyPr/>
        <a:lstStyle/>
        <a:p>
          <a:endParaRPr lang="tr-TR"/>
        </a:p>
      </dgm:t>
    </dgm:pt>
    <dgm:pt modelId="{A824DBD7-269E-4A64-981B-1A5FDB313D1E}" type="sibTrans" cxnId="{5A6A86B5-408A-4285-AADD-9A4CE1469817}">
      <dgm:prSet/>
      <dgm:spPr/>
      <dgm:t>
        <a:bodyPr/>
        <a:lstStyle/>
        <a:p>
          <a:endParaRPr lang="tr-TR"/>
        </a:p>
      </dgm:t>
    </dgm:pt>
    <dgm:pt modelId="{D989FF77-FAA6-4D51-AD5B-0FCE9F26CFC2}">
      <dgm:prSet phldrT="[Metin]"/>
      <dgm:spPr/>
      <dgm:t>
        <a:bodyPr/>
        <a:lstStyle/>
        <a:p>
          <a:r>
            <a:rPr lang="tr-TR" dirty="0" smtClean="0"/>
            <a:t>Yüksek</a:t>
          </a:r>
          <a:endParaRPr lang="tr-TR" dirty="0"/>
        </a:p>
      </dgm:t>
    </dgm:pt>
    <dgm:pt modelId="{49440C83-DCC5-48B2-8E5D-5DC82560F861}" type="parTrans" cxnId="{01C8B11E-BD22-48CE-B24F-7797AAC7C47D}">
      <dgm:prSet/>
      <dgm:spPr/>
      <dgm:t>
        <a:bodyPr/>
        <a:lstStyle/>
        <a:p>
          <a:endParaRPr lang="tr-TR"/>
        </a:p>
      </dgm:t>
    </dgm:pt>
    <dgm:pt modelId="{116D5477-2771-4637-9A07-A1E4725294D5}" type="sibTrans" cxnId="{01C8B11E-BD22-48CE-B24F-7797AAC7C47D}">
      <dgm:prSet/>
      <dgm:spPr/>
      <dgm:t>
        <a:bodyPr/>
        <a:lstStyle/>
        <a:p>
          <a:endParaRPr lang="tr-TR"/>
        </a:p>
      </dgm:t>
    </dgm:pt>
    <dgm:pt modelId="{B6329D0D-7DBC-4B5C-83B3-E9EF27DA670E}">
      <dgm:prSet phldrT="[Metin]"/>
      <dgm:spPr/>
      <dgm:t>
        <a:bodyPr/>
        <a:lstStyle/>
        <a:p>
          <a:r>
            <a:rPr lang="tr-TR" dirty="0" smtClean="0"/>
            <a:t>Tempolu koşu, basketbol, futbol, </a:t>
          </a:r>
          <a:r>
            <a:rPr lang="nn-NO" dirty="0" smtClean="0"/>
            <a:t>voleybol, hentbol ve tenis oynamak, step</a:t>
          </a:r>
          <a:r>
            <a:rPr lang="tr-TR" dirty="0" smtClean="0"/>
            <a:t>-</a:t>
          </a:r>
          <a:r>
            <a:rPr lang="nn-NO" dirty="0" smtClean="0"/>
            <a:t>aerobik</a:t>
          </a:r>
          <a:r>
            <a:rPr lang="tr-TR" dirty="0" smtClean="0"/>
            <a:t> dersleri, tempolu dans etmek</a:t>
          </a:r>
          <a:endParaRPr lang="tr-TR" dirty="0"/>
        </a:p>
      </dgm:t>
    </dgm:pt>
    <dgm:pt modelId="{B08BEB14-2FDA-4F82-9635-621F39F0409E}" type="parTrans" cxnId="{BEE81A81-7B5C-4807-BD9E-EFF04298D692}">
      <dgm:prSet/>
      <dgm:spPr/>
      <dgm:t>
        <a:bodyPr/>
        <a:lstStyle/>
        <a:p>
          <a:endParaRPr lang="tr-TR"/>
        </a:p>
      </dgm:t>
    </dgm:pt>
    <dgm:pt modelId="{610640C6-DA17-46BE-92D2-E4624BF73893}" type="sibTrans" cxnId="{BEE81A81-7B5C-4807-BD9E-EFF04298D692}">
      <dgm:prSet/>
      <dgm:spPr/>
      <dgm:t>
        <a:bodyPr/>
        <a:lstStyle/>
        <a:p>
          <a:endParaRPr lang="tr-TR"/>
        </a:p>
      </dgm:t>
    </dgm:pt>
    <dgm:pt modelId="{9C80162D-6216-4EC7-84F6-DD49DE56488A}" type="pres">
      <dgm:prSet presAssocID="{D1C01935-E732-4EE2-9D1A-BA36DA3CC7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4FBD56B-D0D9-40C9-AD83-C9C28B4F47E7}" type="pres">
      <dgm:prSet presAssocID="{D1C01935-E732-4EE2-9D1A-BA36DA3CC7B7}" presName="tSp" presStyleCnt="0"/>
      <dgm:spPr/>
    </dgm:pt>
    <dgm:pt modelId="{BAD06AA0-460A-4018-8C30-5DD032097334}" type="pres">
      <dgm:prSet presAssocID="{D1C01935-E732-4EE2-9D1A-BA36DA3CC7B7}" presName="bSp" presStyleCnt="0"/>
      <dgm:spPr/>
    </dgm:pt>
    <dgm:pt modelId="{5FE70D24-19A2-401C-9F96-5C732E1FB3EA}" type="pres">
      <dgm:prSet presAssocID="{D1C01935-E732-4EE2-9D1A-BA36DA3CC7B7}" presName="process" presStyleCnt="0"/>
      <dgm:spPr/>
    </dgm:pt>
    <dgm:pt modelId="{6029CDEC-A1FF-49AA-89C5-C1B04236114A}" type="pres">
      <dgm:prSet presAssocID="{77256D31-56AC-406D-8FBD-BD883823789F}" presName="composite1" presStyleCnt="0"/>
      <dgm:spPr/>
    </dgm:pt>
    <dgm:pt modelId="{3001BBEB-00B6-48CE-A016-A175A7670F40}" type="pres">
      <dgm:prSet presAssocID="{77256D31-56AC-406D-8FBD-BD883823789F}" presName="dummyNode1" presStyleLbl="node1" presStyleIdx="0" presStyleCnt="3"/>
      <dgm:spPr/>
    </dgm:pt>
    <dgm:pt modelId="{31AF6F4D-6C78-4798-9E9F-F7A052332938}" type="pres">
      <dgm:prSet presAssocID="{77256D31-56AC-406D-8FBD-BD883823789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7802B9-F024-4FB5-B72F-218684BAFF2C}" type="pres">
      <dgm:prSet presAssocID="{77256D31-56AC-406D-8FBD-BD883823789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4565C57-ACA6-46B6-8495-AF04BE07129B}" type="pres">
      <dgm:prSet presAssocID="{77256D31-56AC-406D-8FBD-BD883823789F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B507D2-C825-405F-9F94-747B97A00163}" type="pres">
      <dgm:prSet presAssocID="{77256D31-56AC-406D-8FBD-BD883823789F}" presName="connSite1" presStyleCnt="0"/>
      <dgm:spPr/>
    </dgm:pt>
    <dgm:pt modelId="{E5EFB7F9-93BE-466D-A3EF-ED11B59118EB}" type="pres">
      <dgm:prSet presAssocID="{EB4A0E10-9C7B-4E38-AE10-E186854439E0}" presName="Name9" presStyleLbl="sibTrans2D1" presStyleIdx="0" presStyleCnt="2"/>
      <dgm:spPr/>
      <dgm:t>
        <a:bodyPr/>
        <a:lstStyle/>
        <a:p>
          <a:endParaRPr lang="tr-TR"/>
        </a:p>
      </dgm:t>
    </dgm:pt>
    <dgm:pt modelId="{449EF83A-393E-456D-B1BE-AF2F617AE10C}" type="pres">
      <dgm:prSet presAssocID="{3181702B-93BA-4166-9E99-BA75B41C4A13}" presName="composite2" presStyleCnt="0"/>
      <dgm:spPr/>
    </dgm:pt>
    <dgm:pt modelId="{928F5AB4-C50F-4A6F-ACB7-BC82B9D365A7}" type="pres">
      <dgm:prSet presAssocID="{3181702B-93BA-4166-9E99-BA75B41C4A13}" presName="dummyNode2" presStyleLbl="node1" presStyleIdx="0" presStyleCnt="3"/>
      <dgm:spPr/>
    </dgm:pt>
    <dgm:pt modelId="{7B3B6A95-46F7-4E3D-B9C3-8F1EAE9A21B9}" type="pres">
      <dgm:prSet presAssocID="{3181702B-93BA-4166-9E99-BA75B41C4A13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0C0FEB-08CE-453C-B3E3-5D620B12F401}" type="pres">
      <dgm:prSet presAssocID="{3181702B-93BA-4166-9E99-BA75B41C4A1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739302-CE87-48CD-A9E8-EF536F6722E1}" type="pres">
      <dgm:prSet presAssocID="{3181702B-93BA-4166-9E99-BA75B41C4A13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3D9B2E-1D1C-43B9-9949-6F754C5F9B6E}" type="pres">
      <dgm:prSet presAssocID="{3181702B-93BA-4166-9E99-BA75B41C4A13}" presName="connSite2" presStyleCnt="0"/>
      <dgm:spPr/>
    </dgm:pt>
    <dgm:pt modelId="{CE946BB1-483F-448C-BC44-7F1F8E1E9534}" type="pres">
      <dgm:prSet presAssocID="{BB62BA4E-1619-42E0-8F51-9D4513D0215D}" presName="Name18" presStyleLbl="sibTrans2D1" presStyleIdx="1" presStyleCnt="2"/>
      <dgm:spPr/>
      <dgm:t>
        <a:bodyPr/>
        <a:lstStyle/>
        <a:p>
          <a:endParaRPr lang="tr-TR"/>
        </a:p>
      </dgm:t>
    </dgm:pt>
    <dgm:pt modelId="{7426AB9E-6D31-4500-B83D-ACCA51EC623D}" type="pres">
      <dgm:prSet presAssocID="{D989FF77-FAA6-4D51-AD5B-0FCE9F26CFC2}" presName="composite1" presStyleCnt="0"/>
      <dgm:spPr/>
    </dgm:pt>
    <dgm:pt modelId="{EAF2B87D-73DA-401B-9414-A27ED23CA8A8}" type="pres">
      <dgm:prSet presAssocID="{D989FF77-FAA6-4D51-AD5B-0FCE9F26CFC2}" presName="dummyNode1" presStyleLbl="node1" presStyleIdx="1" presStyleCnt="3"/>
      <dgm:spPr/>
    </dgm:pt>
    <dgm:pt modelId="{8F03235A-F6FA-4590-826D-E95BF3D42FBB}" type="pres">
      <dgm:prSet presAssocID="{D989FF77-FAA6-4D51-AD5B-0FCE9F26CFC2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B2B4646-5C65-4A04-B9D6-081242C1AAC5}" type="pres">
      <dgm:prSet presAssocID="{D989FF77-FAA6-4D51-AD5B-0FCE9F26CFC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01C714-1C96-45E4-ABA1-080F9D624337}" type="pres">
      <dgm:prSet presAssocID="{D989FF77-FAA6-4D51-AD5B-0FCE9F26CFC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501B0F-22CB-4450-A717-01C867D93452}" type="pres">
      <dgm:prSet presAssocID="{D989FF77-FAA6-4D51-AD5B-0FCE9F26CFC2}" presName="connSite1" presStyleCnt="0"/>
      <dgm:spPr/>
    </dgm:pt>
  </dgm:ptLst>
  <dgm:cxnLst>
    <dgm:cxn modelId="{01C8B11E-BD22-48CE-B24F-7797AAC7C47D}" srcId="{D1C01935-E732-4EE2-9D1A-BA36DA3CC7B7}" destId="{D989FF77-FAA6-4D51-AD5B-0FCE9F26CFC2}" srcOrd="2" destOrd="0" parTransId="{49440C83-DCC5-48B2-8E5D-5DC82560F861}" sibTransId="{116D5477-2771-4637-9A07-A1E4725294D5}"/>
    <dgm:cxn modelId="{EFF42B97-F869-4B16-BF6C-910C8D790FA5}" type="presOf" srcId="{B6329D0D-7DBC-4B5C-83B3-E9EF27DA670E}" destId="{8F03235A-F6FA-4590-826D-E95BF3D42FBB}" srcOrd="0" destOrd="0" presId="urn:microsoft.com/office/officeart/2005/8/layout/hProcess4"/>
    <dgm:cxn modelId="{DF887F2F-2CEB-4246-93B3-D934BDE0DC0E}" type="presOf" srcId="{3181702B-93BA-4166-9E99-BA75B41C4A13}" destId="{64739302-CE87-48CD-A9E8-EF536F6722E1}" srcOrd="0" destOrd="0" presId="urn:microsoft.com/office/officeart/2005/8/layout/hProcess4"/>
    <dgm:cxn modelId="{AF093A6B-F6BF-478F-B65B-2993E7A0AF72}" type="presOf" srcId="{3494FE6A-5171-45F7-BD4B-D53D6D02DD5B}" destId="{B97802B9-F024-4FB5-B72F-218684BAFF2C}" srcOrd="1" destOrd="0" presId="urn:microsoft.com/office/officeart/2005/8/layout/hProcess4"/>
    <dgm:cxn modelId="{0E5E2EB8-9292-4655-B104-914696AAD38A}" srcId="{D1C01935-E732-4EE2-9D1A-BA36DA3CC7B7}" destId="{77256D31-56AC-406D-8FBD-BD883823789F}" srcOrd="0" destOrd="0" parTransId="{4C40ABE7-E433-4485-A764-8E848227E336}" sibTransId="{EB4A0E10-9C7B-4E38-AE10-E186854439E0}"/>
    <dgm:cxn modelId="{690412A7-7ECE-400C-8C34-E6544073812F}" type="presOf" srcId="{77256D31-56AC-406D-8FBD-BD883823789F}" destId="{34565C57-ACA6-46B6-8495-AF04BE07129B}" srcOrd="0" destOrd="0" presId="urn:microsoft.com/office/officeart/2005/8/layout/hProcess4"/>
    <dgm:cxn modelId="{5A6A86B5-408A-4285-AADD-9A4CE1469817}" srcId="{3181702B-93BA-4166-9E99-BA75B41C4A13}" destId="{8AF2F4E8-9444-4D0A-A1C2-CA7F0D83593C}" srcOrd="0" destOrd="0" parTransId="{80887864-79CF-47AA-BE26-A4463EDB8001}" sibTransId="{A824DBD7-269E-4A64-981B-1A5FDB313D1E}"/>
    <dgm:cxn modelId="{BEE81A81-7B5C-4807-BD9E-EFF04298D692}" srcId="{D989FF77-FAA6-4D51-AD5B-0FCE9F26CFC2}" destId="{B6329D0D-7DBC-4B5C-83B3-E9EF27DA670E}" srcOrd="0" destOrd="0" parTransId="{B08BEB14-2FDA-4F82-9635-621F39F0409E}" sibTransId="{610640C6-DA17-46BE-92D2-E4624BF73893}"/>
    <dgm:cxn modelId="{7A8DD034-95CE-4481-8DE8-C904A8A41379}" type="presOf" srcId="{BB62BA4E-1619-42E0-8F51-9D4513D0215D}" destId="{CE946BB1-483F-448C-BC44-7F1F8E1E9534}" srcOrd="0" destOrd="0" presId="urn:microsoft.com/office/officeart/2005/8/layout/hProcess4"/>
    <dgm:cxn modelId="{1BA08EAE-51E3-4629-8E82-C6F382B2BF74}" type="presOf" srcId="{8AF2F4E8-9444-4D0A-A1C2-CA7F0D83593C}" destId="{7F0C0FEB-08CE-453C-B3E3-5D620B12F401}" srcOrd="1" destOrd="0" presId="urn:microsoft.com/office/officeart/2005/8/layout/hProcess4"/>
    <dgm:cxn modelId="{BADD2D3A-5E0A-4EF4-BDAF-0E95A33D978E}" type="presOf" srcId="{B6329D0D-7DBC-4B5C-83B3-E9EF27DA670E}" destId="{2B2B4646-5C65-4A04-B9D6-081242C1AAC5}" srcOrd="1" destOrd="0" presId="urn:microsoft.com/office/officeart/2005/8/layout/hProcess4"/>
    <dgm:cxn modelId="{FDA751F4-FC92-450E-AEBC-B3910CAF9D26}" srcId="{D1C01935-E732-4EE2-9D1A-BA36DA3CC7B7}" destId="{3181702B-93BA-4166-9E99-BA75B41C4A13}" srcOrd="1" destOrd="0" parTransId="{73F3E2CB-C4BB-4711-B91E-F3DDCDA30644}" sibTransId="{BB62BA4E-1619-42E0-8F51-9D4513D0215D}"/>
    <dgm:cxn modelId="{C78F62F3-7A8D-4721-9D3B-058B9F801B4A}" type="presOf" srcId="{8AF2F4E8-9444-4D0A-A1C2-CA7F0D83593C}" destId="{7B3B6A95-46F7-4E3D-B9C3-8F1EAE9A21B9}" srcOrd="0" destOrd="0" presId="urn:microsoft.com/office/officeart/2005/8/layout/hProcess4"/>
    <dgm:cxn modelId="{9A1F6195-3FFC-442A-AE27-446B00EEA791}" type="presOf" srcId="{D1C01935-E732-4EE2-9D1A-BA36DA3CC7B7}" destId="{9C80162D-6216-4EC7-84F6-DD49DE56488A}" srcOrd="0" destOrd="0" presId="urn:microsoft.com/office/officeart/2005/8/layout/hProcess4"/>
    <dgm:cxn modelId="{FD3430F0-65F2-4EF9-882F-4895A561839D}" type="presOf" srcId="{EB4A0E10-9C7B-4E38-AE10-E186854439E0}" destId="{E5EFB7F9-93BE-466D-A3EF-ED11B59118EB}" srcOrd="0" destOrd="0" presId="urn:microsoft.com/office/officeart/2005/8/layout/hProcess4"/>
    <dgm:cxn modelId="{BE11ACDA-5BC1-4849-91D1-9EC5C59C116E}" srcId="{77256D31-56AC-406D-8FBD-BD883823789F}" destId="{3494FE6A-5171-45F7-BD4B-D53D6D02DD5B}" srcOrd="0" destOrd="0" parTransId="{C56B048E-7954-4FCC-A59E-E852C6466952}" sibTransId="{AD38FD45-0DAF-45A3-B502-98EA8EF55610}"/>
    <dgm:cxn modelId="{F0BB37F6-0D8E-4933-844E-B6DCFC640AD6}" type="presOf" srcId="{D989FF77-FAA6-4D51-AD5B-0FCE9F26CFC2}" destId="{FF01C714-1C96-45E4-ABA1-080F9D624337}" srcOrd="0" destOrd="0" presId="urn:microsoft.com/office/officeart/2005/8/layout/hProcess4"/>
    <dgm:cxn modelId="{A1418403-F206-456D-9BA9-B6FC137B81FC}" type="presOf" srcId="{3494FE6A-5171-45F7-BD4B-D53D6D02DD5B}" destId="{31AF6F4D-6C78-4798-9E9F-F7A052332938}" srcOrd="0" destOrd="0" presId="urn:microsoft.com/office/officeart/2005/8/layout/hProcess4"/>
    <dgm:cxn modelId="{7570012D-ADF1-4FA1-AE79-77E36AD7022A}" type="presParOf" srcId="{9C80162D-6216-4EC7-84F6-DD49DE56488A}" destId="{84FBD56B-D0D9-40C9-AD83-C9C28B4F47E7}" srcOrd="0" destOrd="0" presId="urn:microsoft.com/office/officeart/2005/8/layout/hProcess4"/>
    <dgm:cxn modelId="{846419B1-A513-4FBA-9CAA-1A4002A989A6}" type="presParOf" srcId="{9C80162D-6216-4EC7-84F6-DD49DE56488A}" destId="{BAD06AA0-460A-4018-8C30-5DD032097334}" srcOrd="1" destOrd="0" presId="urn:microsoft.com/office/officeart/2005/8/layout/hProcess4"/>
    <dgm:cxn modelId="{4C1D2FFB-E866-4048-9252-61CB364C040F}" type="presParOf" srcId="{9C80162D-6216-4EC7-84F6-DD49DE56488A}" destId="{5FE70D24-19A2-401C-9F96-5C732E1FB3EA}" srcOrd="2" destOrd="0" presId="urn:microsoft.com/office/officeart/2005/8/layout/hProcess4"/>
    <dgm:cxn modelId="{F96E8E9D-373F-4F33-8F7D-3075803B1C29}" type="presParOf" srcId="{5FE70D24-19A2-401C-9F96-5C732E1FB3EA}" destId="{6029CDEC-A1FF-49AA-89C5-C1B04236114A}" srcOrd="0" destOrd="0" presId="urn:microsoft.com/office/officeart/2005/8/layout/hProcess4"/>
    <dgm:cxn modelId="{5DB9D327-C6D8-403A-994E-614069C10D51}" type="presParOf" srcId="{6029CDEC-A1FF-49AA-89C5-C1B04236114A}" destId="{3001BBEB-00B6-48CE-A016-A175A7670F40}" srcOrd="0" destOrd="0" presId="urn:microsoft.com/office/officeart/2005/8/layout/hProcess4"/>
    <dgm:cxn modelId="{26E2A463-5353-4FF2-9C64-B403B2A74884}" type="presParOf" srcId="{6029CDEC-A1FF-49AA-89C5-C1B04236114A}" destId="{31AF6F4D-6C78-4798-9E9F-F7A052332938}" srcOrd="1" destOrd="0" presId="urn:microsoft.com/office/officeart/2005/8/layout/hProcess4"/>
    <dgm:cxn modelId="{28BF1BC6-1DE5-4521-B742-7F7ACC04E330}" type="presParOf" srcId="{6029CDEC-A1FF-49AA-89C5-C1B04236114A}" destId="{B97802B9-F024-4FB5-B72F-218684BAFF2C}" srcOrd="2" destOrd="0" presId="urn:microsoft.com/office/officeart/2005/8/layout/hProcess4"/>
    <dgm:cxn modelId="{A131BB07-CDC8-4F9E-ABC6-4D388963BF2D}" type="presParOf" srcId="{6029CDEC-A1FF-49AA-89C5-C1B04236114A}" destId="{34565C57-ACA6-46B6-8495-AF04BE07129B}" srcOrd="3" destOrd="0" presId="urn:microsoft.com/office/officeart/2005/8/layout/hProcess4"/>
    <dgm:cxn modelId="{FAB32EC6-EDFF-4C79-9725-6FD7BC06B3D3}" type="presParOf" srcId="{6029CDEC-A1FF-49AA-89C5-C1B04236114A}" destId="{C4B507D2-C825-405F-9F94-747B97A00163}" srcOrd="4" destOrd="0" presId="urn:microsoft.com/office/officeart/2005/8/layout/hProcess4"/>
    <dgm:cxn modelId="{3DF31435-C668-479F-A520-B2D422E447CA}" type="presParOf" srcId="{5FE70D24-19A2-401C-9F96-5C732E1FB3EA}" destId="{E5EFB7F9-93BE-466D-A3EF-ED11B59118EB}" srcOrd="1" destOrd="0" presId="urn:microsoft.com/office/officeart/2005/8/layout/hProcess4"/>
    <dgm:cxn modelId="{02B55F8C-9422-4920-86EA-45F1A599703E}" type="presParOf" srcId="{5FE70D24-19A2-401C-9F96-5C732E1FB3EA}" destId="{449EF83A-393E-456D-B1BE-AF2F617AE10C}" srcOrd="2" destOrd="0" presId="urn:microsoft.com/office/officeart/2005/8/layout/hProcess4"/>
    <dgm:cxn modelId="{0E4D214D-713F-402D-A4C0-97BC7C376B70}" type="presParOf" srcId="{449EF83A-393E-456D-B1BE-AF2F617AE10C}" destId="{928F5AB4-C50F-4A6F-ACB7-BC82B9D365A7}" srcOrd="0" destOrd="0" presId="urn:microsoft.com/office/officeart/2005/8/layout/hProcess4"/>
    <dgm:cxn modelId="{D5AD216B-43BD-43D6-B4B5-F0E44CBB7FE7}" type="presParOf" srcId="{449EF83A-393E-456D-B1BE-AF2F617AE10C}" destId="{7B3B6A95-46F7-4E3D-B9C3-8F1EAE9A21B9}" srcOrd="1" destOrd="0" presId="urn:microsoft.com/office/officeart/2005/8/layout/hProcess4"/>
    <dgm:cxn modelId="{40FC2AA7-565C-4C53-AA6E-7A9C9F80E339}" type="presParOf" srcId="{449EF83A-393E-456D-B1BE-AF2F617AE10C}" destId="{7F0C0FEB-08CE-453C-B3E3-5D620B12F401}" srcOrd="2" destOrd="0" presId="urn:microsoft.com/office/officeart/2005/8/layout/hProcess4"/>
    <dgm:cxn modelId="{E77DA73B-C98E-41CE-8656-3C40657AC1E1}" type="presParOf" srcId="{449EF83A-393E-456D-B1BE-AF2F617AE10C}" destId="{64739302-CE87-48CD-A9E8-EF536F6722E1}" srcOrd="3" destOrd="0" presId="urn:microsoft.com/office/officeart/2005/8/layout/hProcess4"/>
    <dgm:cxn modelId="{B51AB01B-C758-4DA8-89B2-411A3FE5F102}" type="presParOf" srcId="{449EF83A-393E-456D-B1BE-AF2F617AE10C}" destId="{1C3D9B2E-1D1C-43B9-9949-6F754C5F9B6E}" srcOrd="4" destOrd="0" presId="urn:microsoft.com/office/officeart/2005/8/layout/hProcess4"/>
    <dgm:cxn modelId="{B933F66E-172B-4FF6-AD25-599A96A3FB09}" type="presParOf" srcId="{5FE70D24-19A2-401C-9F96-5C732E1FB3EA}" destId="{CE946BB1-483F-448C-BC44-7F1F8E1E9534}" srcOrd="3" destOrd="0" presId="urn:microsoft.com/office/officeart/2005/8/layout/hProcess4"/>
    <dgm:cxn modelId="{BD25D6D3-C7EF-4610-87F7-0EF8C311F6F9}" type="presParOf" srcId="{5FE70D24-19A2-401C-9F96-5C732E1FB3EA}" destId="{7426AB9E-6D31-4500-B83D-ACCA51EC623D}" srcOrd="4" destOrd="0" presId="urn:microsoft.com/office/officeart/2005/8/layout/hProcess4"/>
    <dgm:cxn modelId="{14E87C79-CB2E-4AB5-BAB2-C6F349FE9BFD}" type="presParOf" srcId="{7426AB9E-6D31-4500-B83D-ACCA51EC623D}" destId="{EAF2B87D-73DA-401B-9414-A27ED23CA8A8}" srcOrd="0" destOrd="0" presId="urn:microsoft.com/office/officeart/2005/8/layout/hProcess4"/>
    <dgm:cxn modelId="{06903B0D-F390-49A7-B658-CDB2D59C86D3}" type="presParOf" srcId="{7426AB9E-6D31-4500-B83D-ACCA51EC623D}" destId="{8F03235A-F6FA-4590-826D-E95BF3D42FBB}" srcOrd="1" destOrd="0" presId="urn:microsoft.com/office/officeart/2005/8/layout/hProcess4"/>
    <dgm:cxn modelId="{CCF3D61F-4DF6-453F-8E77-E84A57EA4E04}" type="presParOf" srcId="{7426AB9E-6D31-4500-B83D-ACCA51EC623D}" destId="{2B2B4646-5C65-4A04-B9D6-081242C1AAC5}" srcOrd="2" destOrd="0" presId="urn:microsoft.com/office/officeart/2005/8/layout/hProcess4"/>
    <dgm:cxn modelId="{BD3F1DD9-9492-4BB0-A1FF-DE73079AFEAC}" type="presParOf" srcId="{7426AB9E-6D31-4500-B83D-ACCA51EC623D}" destId="{FF01C714-1C96-45E4-ABA1-080F9D624337}" srcOrd="3" destOrd="0" presId="urn:microsoft.com/office/officeart/2005/8/layout/hProcess4"/>
    <dgm:cxn modelId="{0A25FB74-393B-4062-8AE9-565DA07EA64D}" type="presParOf" srcId="{7426AB9E-6D31-4500-B83D-ACCA51EC623D}" destId="{52501B0F-22CB-4450-A717-01C867D93452}" srcOrd="4" destOrd="0" presId="urn:microsoft.com/office/officeart/2005/8/layout/h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BCAD3B-7610-4AF9-8D30-B6D8B2233A24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2D198812-2B4E-4C51-ACFE-B81EA8B369C1}">
      <dgm:prSet phldrT="[Metin]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00B050"/>
          </a:solidFill>
        </a:ln>
      </dgm:spPr>
      <dgm:t>
        <a:bodyPr/>
        <a:lstStyle/>
        <a:p>
          <a:endParaRPr lang="tr-TR" dirty="0"/>
        </a:p>
      </dgm:t>
    </dgm:pt>
    <dgm:pt modelId="{E366302B-7A4A-40FD-8C8A-E915936A9833}" type="parTrans" cxnId="{09E1EC20-2171-4E72-978C-616682778EFF}">
      <dgm:prSet/>
      <dgm:spPr/>
      <dgm:t>
        <a:bodyPr/>
        <a:lstStyle/>
        <a:p>
          <a:endParaRPr lang="tr-TR"/>
        </a:p>
      </dgm:t>
    </dgm:pt>
    <dgm:pt modelId="{75FE79CC-B5A0-4819-B354-30FCC027C51C}" type="sibTrans" cxnId="{09E1EC20-2171-4E72-978C-616682778EFF}">
      <dgm:prSet/>
      <dgm:spPr/>
      <dgm:t>
        <a:bodyPr/>
        <a:lstStyle/>
        <a:p>
          <a:endParaRPr lang="tr-TR"/>
        </a:p>
      </dgm:t>
    </dgm:pt>
    <dgm:pt modelId="{3DDDA20C-C678-4804-A42C-EFB70CCDB4B6}">
      <dgm:prSet phldrT="[Metin]"/>
      <dgm:spPr/>
      <dgm:t>
        <a:bodyPr/>
        <a:lstStyle/>
        <a:p>
          <a:r>
            <a:rPr lang="tr-TR" altLang="tr-TR" b="1" dirty="0" smtClean="0">
              <a:solidFill>
                <a:schemeClr val="tx1"/>
              </a:solidFill>
              <a:latin typeface="Calibri" pitchFamily="34" charset="0"/>
            </a:rPr>
            <a:t>Yeterli ve Dengeli Beslenme</a:t>
          </a:r>
          <a:endParaRPr lang="tr-TR" dirty="0">
            <a:solidFill>
              <a:schemeClr val="tx1"/>
            </a:solidFill>
            <a:latin typeface="Calibri" pitchFamily="34" charset="0"/>
          </a:endParaRPr>
        </a:p>
      </dgm:t>
    </dgm:pt>
    <dgm:pt modelId="{03FDCDA5-683B-44E3-A7D6-B5937C42FB73}" type="parTrans" cxnId="{B81C9ED3-9485-494B-A188-1E591C1808C7}">
      <dgm:prSet/>
      <dgm:spPr/>
      <dgm:t>
        <a:bodyPr/>
        <a:lstStyle/>
        <a:p>
          <a:endParaRPr lang="tr-TR"/>
        </a:p>
      </dgm:t>
    </dgm:pt>
    <dgm:pt modelId="{5A4320A2-0D63-4909-B333-3A36AF7827A4}" type="sibTrans" cxnId="{B81C9ED3-9485-494B-A188-1E591C1808C7}">
      <dgm:prSet/>
      <dgm:spPr/>
      <dgm:t>
        <a:bodyPr/>
        <a:lstStyle/>
        <a:p>
          <a:endParaRPr lang="tr-TR"/>
        </a:p>
      </dgm:t>
    </dgm:pt>
    <dgm:pt modelId="{9A688ACA-D3ED-4192-A1C9-E3ED4585ACA3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  <a:latin typeface="Calibri" pitchFamily="34" charset="0"/>
            </a:rPr>
            <a:t>Hareketli yaşam ve spor</a:t>
          </a:r>
          <a:endParaRPr lang="tr-TR" dirty="0">
            <a:solidFill>
              <a:schemeClr val="tx1"/>
            </a:solidFill>
            <a:latin typeface="Calibri" pitchFamily="34" charset="0"/>
          </a:endParaRPr>
        </a:p>
      </dgm:t>
    </dgm:pt>
    <dgm:pt modelId="{EA17DE49-04A4-43E0-A1AA-F6733963A058}" type="parTrans" cxnId="{5A24A854-2F20-4996-BEEF-C79F760E55E0}">
      <dgm:prSet/>
      <dgm:spPr/>
      <dgm:t>
        <a:bodyPr/>
        <a:lstStyle/>
        <a:p>
          <a:endParaRPr lang="tr-TR"/>
        </a:p>
      </dgm:t>
    </dgm:pt>
    <dgm:pt modelId="{DEE002E3-F13A-42A0-8B1C-F54E7AA8F461}" type="sibTrans" cxnId="{5A24A854-2F20-4996-BEEF-C79F760E55E0}">
      <dgm:prSet/>
      <dgm:spPr/>
      <dgm:t>
        <a:bodyPr/>
        <a:lstStyle/>
        <a:p>
          <a:endParaRPr lang="tr-TR"/>
        </a:p>
      </dgm:t>
    </dgm:pt>
    <dgm:pt modelId="{B9D589A2-153C-45A9-AB5F-EA6978034C19}">
      <dgm:prSet phldrT="[Metin]"/>
      <dgm:spPr/>
      <dgm:t>
        <a:bodyPr/>
        <a:lstStyle/>
        <a:p>
          <a:r>
            <a:rPr lang="tr-TR" altLang="tr-TR" b="1" dirty="0" smtClean="0">
              <a:solidFill>
                <a:schemeClr val="tx1"/>
              </a:solidFill>
              <a:latin typeface="Calibri" pitchFamily="34" charset="0"/>
            </a:rPr>
            <a:t>Yeterli ve iyi uyku</a:t>
          </a:r>
          <a:endParaRPr lang="tr-TR" b="1" dirty="0" smtClean="0">
            <a:solidFill>
              <a:schemeClr val="tx1"/>
            </a:solidFill>
            <a:latin typeface="Calibri" pitchFamily="34" charset="0"/>
          </a:endParaRPr>
        </a:p>
      </dgm:t>
    </dgm:pt>
    <dgm:pt modelId="{85027038-45E0-445C-ACAB-F0BE6EF967CD}" type="parTrans" cxnId="{E376DD26-5021-478D-A1ED-CD29373407F7}">
      <dgm:prSet/>
      <dgm:spPr/>
      <dgm:t>
        <a:bodyPr/>
        <a:lstStyle/>
        <a:p>
          <a:endParaRPr lang="tr-TR"/>
        </a:p>
      </dgm:t>
    </dgm:pt>
    <dgm:pt modelId="{4773C2A9-A182-4615-B2AB-861B7D5D3630}" type="sibTrans" cxnId="{E376DD26-5021-478D-A1ED-CD29373407F7}">
      <dgm:prSet/>
      <dgm:spPr/>
      <dgm:t>
        <a:bodyPr/>
        <a:lstStyle/>
        <a:p>
          <a:endParaRPr lang="tr-TR"/>
        </a:p>
      </dgm:t>
    </dgm:pt>
    <dgm:pt modelId="{8677A6E4-C288-4A1B-9D19-672CD220E17B}">
      <dgm:prSet phldrT="[Metin]" custT="1"/>
      <dgm:spPr/>
      <dgm:t>
        <a:bodyPr/>
        <a:lstStyle/>
        <a:p>
          <a:r>
            <a:rPr lang="tr-TR" altLang="tr-TR" sz="2000" b="1" dirty="0" smtClean="0">
              <a:solidFill>
                <a:schemeClr val="tx1"/>
              </a:solidFill>
              <a:latin typeface="Calibri" pitchFamily="34" charset="0"/>
            </a:rPr>
            <a:t>Daha az ekran süreleri</a:t>
          </a:r>
          <a:endParaRPr lang="tr-TR" sz="2000" dirty="0">
            <a:solidFill>
              <a:schemeClr val="tx1"/>
            </a:solidFill>
            <a:latin typeface="Calibri" pitchFamily="34" charset="0"/>
          </a:endParaRPr>
        </a:p>
      </dgm:t>
    </dgm:pt>
    <dgm:pt modelId="{86C7E61A-F900-431F-B9BE-4735F9875232}" type="parTrans" cxnId="{CD938DDF-290A-4C2C-983B-5871CE50DD0A}">
      <dgm:prSet/>
      <dgm:spPr/>
      <dgm:t>
        <a:bodyPr/>
        <a:lstStyle/>
        <a:p>
          <a:endParaRPr lang="tr-TR"/>
        </a:p>
      </dgm:t>
    </dgm:pt>
    <dgm:pt modelId="{A15393D3-C0A5-4DCE-8A70-4986F37FC0BD}" type="sibTrans" cxnId="{CD938DDF-290A-4C2C-983B-5871CE50DD0A}">
      <dgm:prSet/>
      <dgm:spPr/>
      <dgm:t>
        <a:bodyPr/>
        <a:lstStyle/>
        <a:p>
          <a:endParaRPr lang="tr-TR"/>
        </a:p>
      </dgm:t>
    </dgm:pt>
    <dgm:pt modelId="{47934384-494C-4378-8BBC-0E33085B8E65}">
      <dgm:prSet/>
      <dgm:spPr/>
      <dgm:t>
        <a:bodyPr/>
        <a:lstStyle/>
        <a:p>
          <a:r>
            <a:rPr lang="tr-TR" altLang="tr-TR" b="1" dirty="0" smtClean="0">
              <a:solidFill>
                <a:schemeClr val="tx1"/>
              </a:solidFill>
              <a:latin typeface="Calibri" pitchFamily="34" charset="0"/>
            </a:rPr>
            <a:t>Açık havada etkinlikler</a:t>
          </a:r>
          <a:endParaRPr lang="tr-TR" dirty="0">
            <a:solidFill>
              <a:schemeClr val="tx1"/>
            </a:solidFill>
            <a:latin typeface="Calibri" pitchFamily="34" charset="0"/>
          </a:endParaRPr>
        </a:p>
      </dgm:t>
    </dgm:pt>
    <dgm:pt modelId="{F65F7CB2-D93F-44CB-AA94-CA87FE5DE0A5}" type="parTrans" cxnId="{3D9672E2-2756-4028-94E5-4DA7237B3906}">
      <dgm:prSet/>
      <dgm:spPr/>
      <dgm:t>
        <a:bodyPr/>
        <a:lstStyle/>
        <a:p>
          <a:endParaRPr lang="tr-TR"/>
        </a:p>
      </dgm:t>
    </dgm:pt>
    <dgm:pt modelId="{9C4A3AEB-7BAE-4CA2-848F-DEC0C189499D}" type="sibTrans" cxnId="{3D9672E2-2756-4028-94E5-4DA7237B3906}">
      <dgm:prSet/>
      <dgm:spPr/>
      <dgm:t>
        <a:bodyPr/>
        <a:lstStyle/>
        <a:p>
          <a:endParaRPr lang="tr-TR"/>
        </a:p>
      </dgm:t>
    </dgm:pt>
    <dgm:pt modelId="{3919BEAC-348C-4634-A7EF-48274E68A45D}" type="pres">
      <dgm:prSet presAssocID="{73BCAD3B-7610-4AF9-8D30-B6D8B2233A2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C9CA3C3-3A07-4833-835D-CF257F409092}" type="pres">
      <dgm:prSet presAssocID="{2D198812-2B4E-4C51-ACFE-B81EA8B369C1}" presName="centerShape" presStyleLbl="node0" presStyleIdx="0" presStyleCnt="1"/>
      <dgm:spPr/>
      <dgm:t>
        <a:bodyPr/>
        <a:lstStyle/>
        <a:p>
          <a:endParaRPr lang="tr-TR"/>
        </a:p>
      </dgm:t>
    </dgm:pt>
    <dgm:pt modelId="{CC67698A-3EEA-4B18-B1A1-4FBA368A7556}" type="pres">
      <dgm:prSet presAssocID="{3DDDA20C-C678-4804-A42C-EFB70CCDB4B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93BDF5-2729-40EA-A83D-2757105CEDF3}" type="pres">
      <dgm:prSet presAssocID="{3DDDA20C-C678-4804-A42C-EFB70CCDB4B6}" presName="dummy" presStyleCnt="0"/>
      <dgm:spPr/>
    </dgm:pt>
    <dgm:pt modelId="{1E30BFA7-329E-458D-BAB4-B954E9B1A1B3}" type="pres">
      <dgm:prSet presAssocID="{5A4320A2-0D63-4909-B333-3A36AF7827A4}" presName="sibTrans" presStyleLbl="sibTrans2D1" presStyleIdx="0" presStyleCnt="5"/>
      <dgm:spPr/>
      <dgm:t>
        <a:bodyPr/>
        <a:lstStyle/>
        <a:p>
          <a:endParaRPr lang="tr-TR"/>
        </a:p>
      </dgm:t>
    </dgm:pt>
    <dgm:pt modelId="{707DB9BB-CD94-4A29-AF9B-F157F3E3A7B4}" type="pres">
      <dgm:prSet presAssocID="{9A688ACA-D3ED-4192-A1C9-E3ED4585AC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EEA43F-12A4-400B-B6FE-C488453FCFD0}" type="pres">
      <dgm:prSet presAssocID="{9A688ACA-D3ED-4192-A1C9-E3ED4585ACA3}" presName="dummy" presStyleCnt="0"/>
      <dgm:spPr/>
    </dgm:pt>
    <dgm:pt modelId="{B02D9504-01BC-4D63-8A4B-CC03DE85111C}" type="pres">
      <dgm:prSet presAssocID="{DEE002E3-F13A-42A0-8B1C-F54E7AA8F461}" presName="sibTrans" presStyleLbl="sibTrans2D1" presStyleIdx="1" presStyleCnt="5"/>
      <dgm:spPr/>
      <dgm:t>
        <a:bodyPr/>
        <a:lstStyle/>
        <a:p>
          <a:endParaRPr lang="tr-TR"/>
        </a:p>
      </dgm:t>
    </dgm:pt>
    <dgm:pt modelId="{73CD7D12-6293-4FA6-9078-ED7D181AEABA}" type="pres">
      <dgm:prSet presAssocID="{47934384-494C-4378-8BBC-0E33085B8E6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D27579-9825-4367-B00B-2B674EA073A0}" type="pres">
      <dgm:prSet presAssocID="{47934384-494C-4378-8BBC-0E33085B8E65}" presName="dummy" presStyleCnt="0"/>
      <dgm:spPr/>
    </dgm:pt>
    <dgm:pt modelId="{447CE70F-E8AC-4649-AA12-33E08A2025C5}" type="pres">
      <dgm:prSet presAssocID="{9C4A3AEB-7BAE-4CA2-848F-DEC0C189499D}" presName="sibTrans" presStyleLbl="sibTrans2D1" presStyleIdx="2" presStyleCnt="5"/>
      <dgm:spPr/>
      <dgm:t>
        <a:bodyPr/>
        <a:lstStyle/>
        <a:p>
          <a:endParaRPr lang="tr-TR"/>
        </a:p>
      </dgm:t>
    </dgm:pt>
    <dgm:pt modelId="{3F23D0A5-9AAE-4F26-967D-9B2BB5807EEC}" type="pres">
      <dgm:prSet presAssocID="{B9D589A2-153C-45A9-AB5F-EA6978034C1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A90A1E-0397-4E45-9AB5-655670F063AA}" type="pres">
      <dgm:prSet presAssocID="{B9D589A2-153C-45A9-AB5F-EA6978034C19}" presName="dummy" presStyleCnt="0"/>
      <dgm:spPr/>
    </dgm:pt>
    <dgm:pt modelId="{3991A153-0CC7-45A0-A3CF-40A018297357}" type="pres">
      <dgm:prSet presAssocID="{4773C2A9-A182-4615-B2AB-861B7D5D3630}" presName="sibTrans" presStyleLbl="sibTrans2D1" presStyleIdx="3" presStyleCnt="5"/>
      <dgm:spPr/>
      <dgm:t>
        <a:bodyPr/>
        <a:lstStyle/>
        <a:p>
          <a:endParaRPr lang="tr-TR"/>
        </a:p>
      </dgm:t>
    </dgm:pt>
    <dgm:pt modelId="{B6D1D5E5-355F-44F7-9BE1-B03A3694E852}" type="pres">
      <dgm:prSet presAssocID="{8677A6E4-C288-4A1B-9D19-672CD220E17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A86014-6ACF-4C29-970F-F6627FD71A15}" type="pres">
      <dgm:prSet presAssocID="{8677A6E4-C288-4A1B-9D19-672CD220E17B}" presName="dummy" presStyleCnt="0"/>
      <dgm:spPr/>
    </dgm:pt>
    <dgm:pt modelId="{52D4DE20-DE12-468B-9E36-C946E5D3589D}" type="pres">
      <dgm:prSet presAssocID="{A15393D3-C0A5-4DCE-8A70-4986F37FC0BD}" presName="sibTrans" presStyleLbl="sibTrans2D1" presStyleIdx="4" presStyleCnt="5"/>
      <dgm:spPr/>
      <dgm:t>
        <a:bodyPr/>
        <a:lstStyle/>
        <a:p>
          <a:endParaRPr lang="tr-TR"/>
        </a:p>
      </dgm:t>
    </dgm:pt>
  </dgm:ptLst>
  <dgm:cxnLst>
    <dgm:cxn modelId="{58EC1315-962E-401F-B992-AB0DACAC0CAE}" type="presOf" srcId="{47934384-494C-4378-8BBC-0E33085B8E65}" destId="{73CD7D12-6293-4FA6-9078-ED7D181AEABA}" srcOrd="0" destOrd="0" presId="urn:microsoft.com/office/officeart/2005/8/layout/radial6"/>
    <dgm:cxn modelId="{E376DD26-5021-478D-A1ED-CD29373407F7}" srcId="{2D198812-2B4E-4C51-ACFE-B81EA8B369C1}" destId="{B9D589A2-153C-45A9-AB5F-EA6978034C19}" srcOrd="3" destOrd="0" parTransId="{85027038-45E0-445C-ACAB-F0BE6EF967CD}" sibTransId="{4773C2A9-A182-4615-B2AB-861B7D5D3630}"/>
    <dgm:cxn modelId="{47A2DF00-8187-4753-A3F2-14B808AEBF9A}" type="presOf" srcId="{A15393D3-C0A5-4DCE-8A70-4986F37FC0BD}" destId="{52D4DE20-DE12-468B-9E36-C946E5D3589D}" srcOrd="0" destOrd="0" presId="urn:microsoft.com/office/officeart/2005/8/layout/radial6"/>
    <dgm:cxn modelId="{9C498BDE-CD7F-4EA7-ACD1-619EF26E6E9C}" type="presOf" srcId="{3DDDA20C-C678-4804-A42C-EFB70CCDB4B6}" destId="{CC67698A-3EEA-4B18-B1A1-4FBA368A7556}" srcOrd="0" destOrd="0" presId="urn:microsoft.com/office/officeart/2005/8/layout/radial6"/>
    <dgm:cxn modelId="{67EB266C-684C-4D44-AA78-E5E4E01BF45B}" type="presOf" srcId="{9A688ACA-D3ED-4192-A1C9-E3ED4585ACA3}" destId="{707DB9BB-CD94-4A29-AF9B-F157F3E3A7B4}" srcOrd="0" destOrd="0" presId="urn:microsoft.com/office/officeart/2005/8/layout/radial6"/>
    <dgm:cxn modelId="{CD938DDF-290A-4C2C-983B-5871CE50DD0A}" srcId="{2D198812-2B4E-4C51-ACFE-B81EA8B369C1}" destId="{8677A6E4-C288-4A1B-9D19-672CD220E17B}" srcOrd="4" destOrd="0" parTransId="{86C7E61A-F900-431F-B9BE-4735F9875232}" sibTransId="{A15393D3-C0A5-4DCE-8A70-4986F37FC0BD}"/>
    <dgm:cxn modelId="{33313C89-052C-467F-A5A3-0317C7C8C98C}" type="presOf" srcId="{DEE002E3-F13A-42A0-8B1C-F54E7AA8F461}" destId="{B02D9504-01BC-4D63-8A4B-CC03DE85111C}" srcOrd="0" destOrd="0" presId="urn:microsoft.com/office/officeart/2005/8/layout/radial6"/>
    <dgm:cxn modelId="{3F4F0950-774B-47EA-8822-55077BEE8DEA}" type="presOf" srcId="{B9D589A2-153C-45A9-AB5F-EA6978034C19}" destId="{3F23D0A5-9AAE-4F26-967D-9B2BB5807EEC}" srcOrd="0" destOrd="0" presId="urn:microsoft.com/office/officeart/2005/8/layout/radial6"/>
    <dgm:cxn modelId="{BC6737E0-7491-467C-99DF-335537C806B2}" type="presOf" srcId="{2D198812-2B4E-4C51-ACFE-B81EA8B369C1}" destId="{4C9CA3C3-3A07-4833-835D-CF257F409092}" srcOrd="0" destOrd="0" presId="urn:microsoft.com/office/officeart/2005/8/layout/radial6"/>
    <dgm:cxn modelId="{A43B0FCF-F3B7-4F7F-8C74-5A74C63D6F15}" type="presOf" srcId="{5A4320A2-0D63-4909-B333-3A36AF7827A4}" destId="{1E30BFA7-329E-458D-BAB4-B954E9B1A1B3}" srcOrd="0" destOrd="0" presId="urn:microsoft.com/office/officeart/2005/8/layout/radial6"/>
    <dgm:cxn modelId="{09E1EC20-2171-4E72-978C-616682778EFF}" srcId="{73BCAD3B-7610-4AF9-8D30-B6D8B2233A24}" destId="{2D198812-2B4E-4C51-ACFE-B81EA8B369C1}" srcOrd="0" destOrd="0" parTransId="{E366302B-7A4A-40FD-8C8A-E915936A9833}" sibTransId="{75FE79CC-B5A0-4819-B354-30FCC027C51C}"/>
    <dgm:cxn modelId="{05B87206-51B7-475D-B978-A4A606CEE482}" type="presOf" srcId="{4773C2A9-A182-4615-B2AB-861B7D5D3630}" destId="{3991A153-0CC7-45A0-A3CF-40A018297357}" srcOrd="0" destOrd="0" presId="urn:microsoft.com/office/officeart/2005/8/layout/radial6"/>
    <dgm:cxn modelId="{FE4D4950-D29C-4DED-B930-164C6F5B40DD}" type="presOf" srcId="{9C4A3AEB-7BAE-4CA2-848F-DEC0C189499D}" destId="{447CE70F-E8AC-4649-AA12-33E08A2025C5}" srcOrd="0" destOrd="0" presId="urn:microsoft.com/office/officeart/2005/8/layout/radial6"/>
    <dgm:cxn modelId="{E60922ED-68A1-4C70-95C9-862D6F830F56}" type="presOf" srcId="{8677A6E4-C288-4A1B-9D19-672CD220E17B}" destId="{B6D1D5E5-355F-44F7-9BE1-B03A3694E852}" srcOrd="0" destOrd="0" presId="urn:microsoft.com/office/officeart/2005/8/layout/radial6"/>
    <dgm:cxn modelId="{B81C9ED3-9485-494B-A188-1E591C1808C7}" srcId="{2D198812-2B4E-4C51-ACFE-B81EA8B369C1}" destId="{3DDDA20C-C678-4804-A42C-EFB70CCDB4B6}" srcOrd="0" destOrd="0" parTransId="{03FDCDA5-683B-44E3-A7D6-B5937C42FB73}" sibTransId="{5A4320A2-0D63-4909-B333-3A36AF7827A4}"/>
    <dgm:cxn modelId="{2F29B74B-4379-4718-8016-D5852F9E8D53}" type="presOf" srcId="{73BCAD3B-7610-4AF9-8D30-B6D8B2233A24}" destId="{3919BEAC-348C-4634-A7EF-48274E68A45D}" srcOrd="0" destOrd="0" presId="urn:microsoft.com/office/officeart/2005/8/layout/radial6"/>
    <dgm:cxn modelId="{5A24A854-2F20-4996-BEEF-C79F760E55E0}" srcId="{2D198812-2B4E-4C51-ACFE-B81EA8B369C1}" destId="{9A688ACA-D3ED-4192-A1C9-E3ED4585ACA3}" srcOrd="1" destOrd="0" parTransId="{EA17DE49-04A4-43E0-A1AA-F6733963A058}" sibTransId="{DEE002E3-F13A-42A0-8B1C-F54E7AA8F461}"/>
    <dgm:cxn modelId="{3D9672E2-2756-4028-94E5-4DA7237B3906}" srcId="{2D198812-2B4E-4C51-ACFE-B81EA8B369C1}" destId="{47934384-494C-4378-8BBC-0E33085B8E65}" srcOrd="2" destOrd="0" parTransId="{F65F7CB2-D93F-44CB-AA94-CA87FE5DE0A5}" sibTransId="{9C4A3AEB-7BAE-4CA2-848F-DEC0C189499D}"/>
    <dgm:cxn modelId="{AF01EBDA-1A36-4E3D-ABC9-C3F9A8863468}" type="presParOf" srcId="{3919BEAC-348C-4634-A7EF-48274E68A45D}" destId="{4C9CA3C3-3A07-4833-835D-CF257F409092}" srcOrd="0" destOrd="0" presId="urn:microsoft.com/office/officeart/2005/8/layout/radial6"/>
    <dgm:cxn modelId="{A0B218C4-E5CA-4475-BCAB-6B9686DE2172}" type="presParOf" srcId="{3919BEAC-348C-4634-A7EF-48274E68A45D}" destId="{CC67698A-3EEA-4B18-B1A1-4FBA368A7556}" srcOrd="1" destOrd="0" presId="urn:microsoft.com/office/officeart/2005/8/layout/radial6"/>
    <dgm:cxn modelId="{5CFBEC20-98B3-4A52-B5CF-112994C92A4E}" type="presParOf" srcId="{3919BEAC-348C-4634-A7EF-48274E68A45D}" destId="{A693BDF5-2729-40EA-A83D-2757105CEDF3}" srcOrd="2" destOrd="0" presId="urn:microsoft.com/office/officeart/2005/8/layout/radial6"/>
    <dgm:cxn modelId="{61496FBE-B9EF-44D0-B0CA-A2F7A8004462}" type="presParOf" srcId="{3919BEAC-348C-4634-A7EF-48274E68A45D}" destId="{1E30BFA7-329E-458D-BAB4-B954E9B1A1B3}" srcOrd="3" destOrd="0" presId="urn:microsoft.com/office/officeart/2005/8/layout/radial6"/>
    <dgm:cxn modelId="{1B0D245B-0F62-4D50-B25A-FE99225692D4}" type="presParOf" srcId="{3919BEAC-348C-4634-A7EF-48274E68A45D}" destId="{707DB9BB-CD94-4A29-AF9B-F157F3E3A7B4}" srcOrd="4" destOrd="0" presId="urn:microsoft.com/office/officeart/2005/8/layout/radial6"/>
    <dgm:cxn modelId="{293000BE-7EF4-40B3-826A-626A695D913A}" type="presParOf" srcId="{3919BEAC-348C-4634-A7EF-48274E68A45D}" destId="{57EEA43F-12A4-400B-B6FE-C488453FCFD0}" srcOrd="5" destOrd="0" presId="urn:microsoft.com/office/officeart/2005/8/layout/radial6"/>
    <dgm:cxn modelId="{3DFCF2A6-7228-4714-8F42-CD0ADF565113}" type="presParOf" srcId="{3919BEAC-348C-4634-A7EF-48274E68A45D}" destId="{B02D9504-01BC-4D63-8A4B-CC03DE85111C}" srcOrd="6" destOrd="0" presId="urn:microsoft.com/office/officeart/2005/8/layout/radial6"/>
    <dgm:cxn modelId="{DCD66119-E6E7-433F-A36E-15C15BA6A6EC}" type="presParOf" srcId="{3919BEAC-348C-4634-A7EF-48274E68A45D}" destId="{73CD7D12-6293-4FA6-9078-ED7D181AEABA}" srcOrd="7" destOrd="0" presId="urn:microsoft.com/office/officeart/2005/8/layout/radial6"/>
    <dgm:cxn modelId="{E8E9FB89-640B-4D7F-A784-1A371C063C9B}" type="presParOf" srcId="{3919BEAC-348C-4634-A7EF-48274E68A45D}" destId="{62D27579-9825-4367-B00B-2B674EA073A0}" srcOrd="8" destOrd="0" presId="urn:microsoft.com/office/officeart/2005/8/layout/radial6"/>
    <dgm:cxn modelId="{010B9B8C-019D-4CDD-9DF7-DD9A4DB6969C}" type="presParOf" srcId="{3919BEAC-348C-4634-A7EF-48274E68A45D}" destId="{447CE70F-E8AC-4649-AA12-33E08A2025C5}" srcOrd="9" destOrd="0" presId="urn:microsoft.com/office/officeart/2005/8/layout/radial6"/>
    <dgm:cxn modelId="{CA31F98A-7DF7-4B24-A187-5BCBAAB59FFF}" type="presParOf" srcId="{3919BEAC-348C-4634-A7EF-48274E68A45D}" destId="{3F23D0A5-9AAE-4F26-967D-9B2BB5807EEC}" srcOrd="10" destOrd="0" presId="urn:microsoft.com/office/officeart/2005/8/layout/radial6"/>
    <dgm:cxn modelId="{DB3CEDED-3A58-4E57-8291-1CA6CFCB730B}" type="presParOf" srcId="{3919BEAC-348C-4634-A7EF-48274E68A45D}" destId="{B2A90A1E-0397-4E45-9AB5-655670F063AA}" srcOrd="11" destOrd="0" presId="urn:microsoft.com/office/officeart/2005/8/layout/radial6"/>
    <dgm:cxn modelId="{471A20A1-0286-4A49-AE7D-C08CE301546B}" type="presParOf" srcId="{3919BEAC-348C-4634-A7EF-48274E68A45D}" destId="{3991A153-0CC7-45A0-A3CF-40A018297357}" srcOrd="12" destOrd="0" presId="urn:microsoft.com/office/officeart/2005/8/layout/radial6"/>
    <dgm:cxn modelId="{63DA1CBA-B7C4-4100-BE0F-8C76B9D77201}" type="presParOf" srcId="{3919BEAC-348C-4634-A7EF-48274E68A45D}" destId="{B6D1D5E5-355F-44F7-9BE1-B03A3694E852}" srcOrd="13" destOrd="0" presId="urn:microsoft.com/office/officeart/2005/8/layout/radial6"/>
    <dgm:cxn modelId="{E4F11917-30DB-4E88-9084-9292DDE24A49}" type="presParOf" srcId="{3919BEAC-348C-4634-A7EF-48274E68A45D}" destId="{B7A86014-6ACF-4C29-970F-F6627FD71A15}" srcOrd="14" destOrd="0" presId="urn:microsoft.com/office/officeart/2005/8/layout/radial6"/>
    <dgm:cxn modelId="{6810AF79-3B0B-4AAF-AFA2-CD821AA2EA75}" type="presParOf" srcId="{3919BEAC-348C-4634-A7EF-48274E68A45D}" destId="{52D4DE20-DE12-468B-9E36-C946E5D3589D}" srcOrd="15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09372-4D97-4C23-9B7D-06FF83EE305D}">
      <dsp:nvSpPr>
        <dsp:cNvPr id="0" name=""/>
        <dsp:cNvSpPr/>
      </dsp:nvSpPr>
      <dsp:spPr>
        <a:xfrm>
          <a:off x="1404" y="795613"/>
          <a:ext cx="5479055" cy="3287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3200" kern="1200" dirty="0" smtClean="0">
              <a:solidFill>
                <a:schemeClr val="bg1"/>
              </a:solidFill>
            </a:rPr>
            <a:t>Türkiye Beslenme ve Sağlık Araştırması’na göre  </a:t>
          </a:r>
          <a:r>
            <a:rPr lang="tr-TR" sz="3200" b="1" kern="1200" dirty="0" smtClean="0">
              <a:solidFill>
                <a:schemeClr val="bg1"/>
              </a:solidFill>
            </a:rPr>
            <a:t>6-11 yaş grubu çocuklarımızın %58.4’ü </a:t>
          </a:r>
          <a:r>
            <a:rPr lang="tr-TR" sz="3200" kern="1200" dirty="0" smtClean="0">
              <a:solidFill>
                <a:schemeClr val="bg1"/>
              </a:solidFill>
            </a:rPr>
            <a:t>düzenli egzersiz *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3200" kern="1200" dirty="0" smtClean="0">
              <a:solidFill>
                <a:schemeClr val="bg1"/>
              </a:solidFill>
            </a:rPr>
            <a:t>yapmamaktadır.</a:t>
          </a:r>
          <a:endParaRPr lang="tr-TR" sz="3200" kern="1200" dirty="0">
            <a:solidFill>
              <a:schemeClr val="bg1"/>
            </a:solidFill>
          </a:endParaRPr>
        </a:p>
      </dsp:txBody>
      <dsp:txXfrm>
        <a:off x="1404" y="795613"/>
        <a:ext cx="5479055" cy="3287433"/>
      </dsp:txXfrm>
    </dsp:sp>
    <dsp:sp modelId="{4146F7FA-63B6-424E-AFEB-2431D2907D7B}">
      <dsp:nvSpPr>
        <dsp:cNvPr id="0" name=""/>
        <dsp:cNvSpPr/>
      </dsp:nvSpPr>
      <dsp:spPr>
        <a:xfrm>
          <a:off x="6028366" y="795613"/>
          <a:ext cx="5479055" cy="3287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3200" kern="1200" dirty="0" smtClean="0">
              <a:solidFill>
                <a:schemeClr val="bg1"/>
              </a:solidFill>
            </a:rPr>
            <a:t>Bu yaş grubunda TV,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3200" kern="1200" dirty="0" smtClean="0">
              <a:solidFill>
                <a:schemeClr val="bg1"/>
              </a:solidFill>
            </a:rPr>
            <a:t>bilgisayar, internet, ev ödevi, ders çalışma için hareketsiz geçirilen ortalama süre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3200" b="1" kern="1200" dirty="0" smtClean="0">
              <a:solidFill>
                <a:schemeClr val="bg1"/>
              </a:solidFill>
            </a:rPr>
            <a:t>6 saattir.</a:t>
          </a:r>
        </a:p>
      </dsp:txBody>
      <dsp:txXfrm>
        <a:off x="6028366" y="795613"/>
        <a:ext cx="5479055" cy="3287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87337-7828-4841-81E0-B7AA1FBC3561}">
      <dsp:nvSpPr>
        <dsp:cNvPr id="0" name=""/>
        <dsp:cNvSpPr/>
      </dsp:nvSpPr>
      <dsp:spPr>
        <a:xfrm>
          <a:off x="3353" y="701503"/>
          <a:ext cx="2660245" cy="15961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Kas kuvveti ve miktarının korunması ve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artması</a:t>
          </a:r>
          <a:endParaRPr lang="tr-TR" sz="2400" kern="1200" dirty="0"/>
        </a:p>
      </dsp:txBody>
      <dsp:txXfrm>
        <a:off x="3353" y="701503"/>
        <a:ext cx="2660245" cy="1596147"/>
      </dsp:txXfrm>
    </dsp:sp>
    <dsp:sp modelId="{EEC8DA46-5EAD-4C45-9F9B-38B7F3C1B4C4}">
      <dsp:nvSpPr>
        <dsp:cNvPr id="0" name=""/>
        <dsp:cNvSpPr/>
      </dsp:nvSpPr>
      <dsp:spPr>
        <a:xfrm>
          <a:off x="2929623" y="701503"/>
          <a:ext cx="2660245" cy="15961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Zıt yönde çalışan kaslar arasındaki dengenin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sağlanması</a:t>
          </a:r>
        </a:p>
      </dsp:txBody>
      <dsp:txXfrm>
        <a:off x="2929623" y="701503"/>
        <a:ext cx="2660245" cy="1596147"/>
      </dsp:txXfrm>
    </dsp:sp>
    <dsp:sp modelId="{F7FF8E99-FB30-43F4-9692-34691BDEE2BF}">
      <dsp:nvSpPr>
        <dsp:cNvPr id="0" name=""/>
        <dsp:cNvSpPr/>
      </dsp:nvSpPr>
      <dsp:spPr>
        <a:xfrm>
          <a:off x="5855894" y="701503"/>
          <a:ext cx="2660245" cy="1596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Kas-eklem kontrolü,  denge ve düzeltme reaksiyonlarının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gelişmesi</a:t>
          </a:r>
        </a:p>
      </dsp:txBody>
      <dsp:txXfrm>
        <a:off x="5855894" y="701503"/>
        <a:ext cx="2660245" cy="1596147"/>
      </dsp:txXfrm>
    </dsp:sp>
    <dsp:sp modelId="{AAB19EB6-BFF4-4769-B1C5-F0109C323D99}">
      <dsp:nvSpPr>
        <dsp:cNvPr id="0" name=""/>
        <dsp:cNvSpPr/>
      </dsp:nvSpPr>
      <dsp:spPr>
        <a:xfrm>
          <a:off x="8782164" y="701503"/>
          <a:ext cx="2660245" cy="15961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Dayanıklılığın artması</a:t>
          </a:r>
        </a:p>
      </dsp:txBody>
      <dsp:txXfrm>
        <a:off x="8782164" y="701503"/>
        <a:ext cx="2660245" cy="1596147"/>
      </dsp:txXfrm>
    </dsp:sp>
    <dsp:sp modelId="{2F56C34A-137B-47AD-A767-A527EA4B12FE}">
      <dsp:nvSpPr>
        <dsp:cNvPr id="0" name=""/>
        <dsp:cNvSpPr/>
      </dsp:nvSpPr>
      <dsp:spPr>
        <a:xfrm>
          <a:off x="1466488" y="2563675"/>
          <a:ext cx="2660245" cy="15961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Reflekslerin ve reaksiyon zamanının gelişmesi</a:t>
          </a:r>
        </a:p>
      </dsp:txBody>
      <dsp:txXfrm>
        <a:off x="1466488" y="2563675"/>
        <a:ext cx="2660245" cy="1596147"/>
      </dsp:txXfrm>
    </dsp:sp>
    <dsp:sp modelId="{553AEAC7-A698-42FB-B8F5-F8631D381214}">
      <dsp:nvSpPr>
        <dsp:cNvPr id="0" name=""/>
        <dsp:cNvSpPr/>
      </dsp:nvSpPr>
      <dsp:spPr>
        <a:xfrm>
          <a:off x="4392759" y="2563675"/>
          <a:ext cx="2660245" cy="159614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Vücut düzgünlüğü ve </a:t>
          </a:r>
          <a:r>
            <a:rPr lang="tr-TR" sz="2400" kern="1200" dirty="0" err="1" smtClean="0"/>
            <a:t>postürün</a:t>
          </a:r>
          <a:r>
            <a:rPr lang="tr-TR" sz="2400" kern="1200" dirty="0" smtClean="0"/>
            <a:t> korunması</a:t>
          </a:r>
          <a:endParaRPr lang="tr-TR" sz="2400" kern="1200" dirty="0"/>
        </a:p>
      </dsp:txBody>
      <dsp:txXfrm>
        <a:off x="4392759" y="2563675"/>
        <a:ext cx="2660245" cy="1596147"/>
      </dsp:txXfrm>
    </dsp:sp>
    <dsp:sp modelId="{1D059223-75F4-4572-8056-0130E7B1F96C}">
      <dsp:nvSpPr>
        <dsp:cNvPr id="0" name=""/>
        <dsp:cNvSpPr/>
      </dsp:nvSpPr>
      <dsp:spPr>
        <a:xfrm>
          <a:off x="7319029" y="2563675"/>
          <a:ext cx="2660245" cy="15961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Kemik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400" kern="1200" dirty="0" smtClean="0"/>
            <a:t>mineral yoğunluğunun artması ve  osteoporozun önlenmesi</a:t>
          </a:r>
          <a:endParaRPr lang="tr-TR" sz="2400" kern="1200" dirty="0"/>
        </a:p>
      </dsp:txBody>
      <dsp:txXfrm>
        <a:off x="7319029" y="2563675"/>
        <a:ext cx="2660245" cy="1596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AD379-673F-4069-B0F3-D50A5CAACCB9}">
      <dsp:nvSpPr>
        <dsp:cNvPr id="0" name=""/>
        <dsp:cNvSpPr/>
      </dsp:nvSpPr>
      <dsp:spPr>
        <a:xfrm rot="5400000">
          <a:off x="6799016" y="-2822738"/>
          <a:ext cx="960473" cy="685106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Dayanıklılık (aerobik) egzersizleri vücudumuzun oksijeni </a:t>
          </a:r>
          <a:r>
            <a:rPr lang="tr-TR" sz="2000" kern="1200" dirty="0" err="1" smtClean="0"/>
            <a:t>kullanm</a:t>
          </a:r>
          <a:r>
            <a:rPr lang="tr-TR" sz="2000" kern="1200" dirty="0" smtClean="0"/>
            <a:t> kapasitesini arttıran, büyük kas gruplarının dinamik ve ritmik olarak çalıştığı egzersizlerdir.</a:t>
          </a:r>
          <a:endParaRPr lang="tr-TR" sz="2000" kern="1200" dirty="0"/>
        </a:p>
      </dsp:txBody>
      <dsp:txXfrm rot="-5400000">
        <a:off x="3853722" y="169442"/>
        <a:ext cx="6804176" cy="866701"/>
      </dsp:txXfrm>
    </dsp:sp>
    <dsp:sp modelId="{F3BB77D5-1731-4319-A672-B39543CBDCC5}">
      <dsp:nvSpPr>
        <dsp:cNvPr id="0" name=""/>
        <dsp:cNvSpPr/>
      </dsp:nvSpPr>
      <dsp:spPr>
        <a:xfrm>
          <a:off x="0" y="2496"/>
          <a:ext cx="3853722" cy="12005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Dayanıklılık (Aerobik)</a:t>
          </a:r>
        </a:p>
      </dsp:txBody>
      <dsp:txXfrm>
        <a:off x="58608" y="61104"/>
        <a:ext cx="3736506" cy="1083376"/>
      </dsp:txXfrm>
    </dsp:sp>
    <dsp:sp modelId="{F633D1E9-07DB-47F8-A646-A20F03D26286}">
      <dsp:nvSpPr>
        <dsp:cNvPr id="0" name=""/>
        <dsp:cNvSpPr/>
      </dsp:nvSpPr>
      <dsp:spPr>
        <a:xfrm rot="5400000">
          <a:off x="6799016" y="-1562117"/>
          <a:ext cx="960473" cy="685106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K</a:t>
          </a:r>
          <a:r>
            <a:rPr lang="es-ES" sz="2000" kern="1200" dirty="0" err="1" smtClean="0"/>
            <a:t>asın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dirence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karşı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koyabilme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yeteneğidir</a:t>
          </a:r>
          <a:r>
            <a:rPr lang="es-ES" sz="2000" kern="1200" dirty="0" smtClean="0"/>
            <a:t>.</a:t>
          </a:r>
          <a:r>
            <a:rPr lang="tr-TR" sz="2000" kern="1200" dirty="0" smtClean="0"/>
            <a:t> Yerden bir eşya kaldırmak, yük taşımak, ağır bir cismi çekmek veya itmek kuvvetli kaslar gerektirir.</a:t>
          </a:r>
        </a:p>
      </dsp:txBody>
      <dsp:txXfrm rot="-5400000">
        <a:off x="3853722" y="1430063"/>
        <a:ext cx="6804176" cy="866701"/>
      </dsp:txXfrm>
    </dsp:sp>
    <dsp:sp modelId="{970728FC-3885-4352-BAF2-A262C4B9DCD8}">
      <dsp:nvSpPr>
        <dsp:cNvPr id="0" name=""/>
        <dsp:cNvSpPr/>
      </dsp:nvSpPr>
      <dsp:spPr>
        <a:xfrm>
          <a:off x="0" y="1263117"/>
          <a:ext cx="3853722" cy="120059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Kuvvet</a:t>
          </a:r>
        </a:p>
      </dsp:txBody>
      <dsp:txXfrm>
        <a:off x="58608" y="1321725"/>
        <a:ext cx="3736506" cy="1083376"/>
      </dsp:txXfrm>
    </dsp:sp>
    <dsp:sp modelId="{AB876664-149B-4DA0-B0C5-6739CAFD5EC4}">
      <dsp:nvSpPr>
        <dsp:cNvPr id="0" name=""/>
        <dsp:cNvSpPr/>
      </dsp:nvSpPr>
      <dsp:spPr>
        <a:xfrm rot="5400000">
          <a:off x="6799016" y="-301495"/>
          <a:ext cx="960473" cy="685106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Eklemlerin geniş açıda hareket edebilmesidir. Diğer bir deyişle, bir fiziksel </a:t>
          </a:r>
          <a:r>
            <a:rPr lang="sv-SE" sz="2000" kern="1200" dirty="0" smtClean="0"/>
            <a:t>aktivite yaparken gövde, kol veya bacakların</a:t>
          </a:r>
          <a:r>
            <a:rPr lang="tr-TR" sz="2000" kern="1200" dirty="0" smtClean="0"/>
            <a:t> rahat hareket edebilme becerisidir.</a:t>
          </a:r>
        </a:p>
      </dsp:txBody>
      <dsp:txXfrm rot="-5400000">
        <a:off x="3853722" y="2690685"/>
        <a:ext cx="6804176" cy="866701"/>
      </dsp:txXfrm>
    </dsp:sp>
    <dsp:sp modelId="{5101032C-35A8-4DD6-8D19-6549D49245B7}">
      <dsp:nvSpPr>
        <dsp:cNvPr id="0" name=""/>
        <dsp:cNvSpPr/>
      </dsp:nvSpPr>
      <dsp:spPr>
        <a:xfrm>
          <a:off x="0" y="2523739"/>
          <a:ext cx="3853722" cy="120059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Esneklik</a:t>
          </a:r>
        </a:p>
      </dsp:txBody>
      <dsp:txXfrm>
        <a:off x="58608" y="2582347"/>
        <a:ext cx="3736506" cy="1083376"/>
      </dsp:txXfrm>
    </dsp:sp>
    <dsp:sp modelId="{5BE45444-EBD9-4DA8-90EA-E5445E010F01}">
      <dsp:nvSpPr>
        <dsp:cNvPr id="0" name=""/>
        <dsp:cNvSpPr/>
      </dsp:nvSpPr>
      <dsp:spPr>
        <a:xfrm rot="5400000">
          <a:off x="6799016" y="959126"/>
          <a:ext cx="960473" cy="685106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Bedenimizin düşmeden durabilme ve düzgün hareket edebilme yeteneğidir. Bunun için görme duyusu, iç kulaktaki denge ve derin duyunun sağlam olmasının yanında, kasların da yeteri kadar kuvvetli olması gerekir.</a:t>
          </a:r>
        </a:p>
      </dsp:txBody>
      <dsp:txXfrm rot="-5400000">
        <a:off x="3853722" y="3951306"/>
        <a:ext cx="6804176" cy="866701"/>
      </dsp:txXfrm>
    </dsp:sp>
    <dsp:sp modelId="{BE12F6E5-1114-491F-89EF-733AF8A9D866}">
      <dsp:nvSpPr>
        <dsp:cNvPr id="0" name=""/>
        <dsp:cNvSpPr/>
      </dsp:nvSpPr>
      <dsp:spPr>
        <a:xfrm>
          <a:off x="0" y="3784361"/>
          <a:ext cx="3853722" cy="120059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Denge</a:t>
          </a:r>
        </a:p>
      </dsp:txBody>
      <dsp:txXfrm>
        <a:off x="58608" y="3842969"/>
        <a:ext cx="3736506" cy="10833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F6F4D-6C78-4798-9E9F-F7A052332938}">
      <dsp:nvSpPr>
        <dsp:cNvPr id="0" name=""/>
        <dsp:cNvSpPr/>
      </dsp:nvSpPr>
      <dsp:spPr>
        <a:xfrm>
          <a:off x="5233" y="1445286"/>
          <a:ext cx="3065133" cy="2528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r-TR" sz="1900" kern="1200" dirty="0" smtClean="0"/>
            <a:t>Yavaş yürüyüş, ev işleri</a:t>
          </a:r>
          <a:endParaRPr lang="tr-TR" sz="1900" kern="1200" dirty="0"/>
        </a:p>
      </dsp:txBody>
      <dsp:txXfrm>
        <a:off x="63411" y="1503464"/>
        <a:ext cx="2948777" cy="1870003"/>
      </dsp:txXfrm>
    </dsp:sp>
    <dsp:sp modelId="{E5EFB7F9-93BE-466D-A3EF-ED11B59118EB}">
      <dsp:nvSpPr>
        <dsp:cNvPr id="0" name=""/>
        <dsp:cNvSpPr/>
      </dsp:nvSpPr>
      <dsp:spPr>
        <a:xfrm>
          <a:off x="1718560" y="2014365"/>
          <a:ext cx="3429074" cy="3429074"/>
        </a:xfrm>
        <a:prstGeom prst="leftCircularArrow">
          <a:avLst>
            <a:gd name="adj1" fmla="val 3296"/>
            <a:gd name="adj2" fmla="val 406935"/>
            <a:gd name="adj3" fmla="val 2182446"/>
            <a:gd name="adj4" fmla="val 9024489"/>
            <a:gd name="adj5" fmla="val 384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65C57-ACA6-46B6-8495-AF04BE07129B}">
      <dsp:nvSpPr>
        <dsp:cNvPr id="0" name=""/>
        <dsp:cNvSpPr/>
      </dsp:nvSpPr>
      <dsp:spPr>
        <a:xfrm>
          <a:off x="686374" y="3431646"/>
          <a:ext cx="2724562" cy="10834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800" kern="1200" dirty="0" smtClean="0"/>
            <a:t>Düşük</a:t>
          </a:r>
          <a:endParaRPr lang="tr-TR" sz="5800" kern="1200" dirty="0"/>
        </a:p>
      </dsp:txBody>
      <dsp:txXfrm>
        <a:off x="718108" y="3463380"/>
        <a:ext cx="2661094" cy="1020000"/>
      </dsp:txXfrm>
    </dsp:sp>
    <dsp:sp modelId="{7B3B6A95-46F7-4E3D-B9C3-8F1EAE9A21B9}">
      <dsp:nvSpPr>
        <dsp:cNvPr id="0" name=""/>
        <dsp:cNvSpPr/>
      </dsp:nvSpPr>
      <dsp:spPr>
        <a:xfrm>
          <a:off x="3949085" y="1445286"/>
          <a:ext cx="3065133" cy="2528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-6853942"/>
              <a:satOff val="534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Hızlı yürümek, düşük tempolu koşular, dans </a:t>
          </a:r>
          <a:r>
            <a:rPr lang="nn-NO" sz="1900" kern="1200" dirty="0" smtClean="0"/>
            <a:t>etmek, ip atlamak, yüzmek, masa tenisi</a:t>
          </a:r>
          <a:r>
            <a:rPr lang="tr-TR" sz="1900" kern="1200" dirty="0" smtClean="0"/>
            <a:t> oynamak, yavaş tempoda bisiklet sürmek</a:t>
          </a:r>
          <a:endParaRPr lang="tr-TR" sz="1900" kern="1200" dirty="0"/>
        </a:p>
      </dsp:txBody>
      <dsp:txXfrm>
        <a:off x="4007263" y="2045198"/>
        <a:ext cx="2948777" cy="1870003"/>
      </dsp:txXfrm>
    </dsp:sp>
    <dsp:sp modelId="{CE946BB1-483F-448C-BC44-7F1F8E1E9534}">
      <dsp:nvSpPr>
        <dsp:cNvPr id="0" name=""/>
        <dsp:cNvSpPr/>
      </dsp:nvSpPr>
      <dsp:spPr>
        <a:xfrm>
          <a:off x="5636870" y="-123897"/>
          <a:ext cx="3820730" cy="3820730"/>
        </a:xfrm>
        <a:prstGeom prst="circularArrow">
          <a:avLst>
            <a:gd name="adj1" fmla="val 2958"/>
            <a:gd name="adj2" fmla="val 362320"/>
            <a:gd name="adj3" fmla="val 19462169"/>
            <a:gd name="adj4" fmla="val 12575511"/>
            <a:gd name="adj5" fmla="val 3451"/>
          </a:avLst>
        </a:prstGeom>
        <a:solidFill>
          <a:schemeClr val="accent3">
            <a:hueOff val="-13707883"/>
            <a:satOff val="1067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39302-CE87-48CD-A9E8-EF536F6722E1}">
      <dsp:nvSpPr>
        <dsp:cNvPr id="0" name=""/>
        <dsp:cNvSpPr/>
      </dsp:nvSpPr>
      <dsp:spPr>
        <a:xfrm>
          <a:off x="4630226" y="903552"/>
          <a:ext cx="2724562" cy="1083468"/>
        </a:xfrm>
        <a:prstGeom prst="roundRect">
          <a:avLst>
            <a:gd name="adj" fmla="val 10000"/>
          </a:avLst>
        </a:prstGeom>
        <a:solidFill>
          <a:schemeClr val="accent3">
            <a:hueOff val="-6853942"/>
            <a:satOff val="534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800" kern="1200" dirty="0" smtClean="0"/>
            <a:t>Orta</a:t>
          </a:r>
          <a:endParaRPr lang="tr-TR" sz="5800" kern="1200" dirty="0"/>
        </a:p>
      </dsp:txBody>
      <dsp:txXfrm>
        <a:off x="4661960" y="935286"/>
        <a:ext cx="2661094" cy="1020000"/>
      </dsp:txXfrm>
    </dsp:sp>
    <dsp:sp modelId="{8F03235A-F6FA-4590-826D-E95BF3D42FBB}">
      <dsp:nvSpPr>
        <dsp:cNvPr id="0" name=""/>
        <dsp:cNvSpPr/>
      </dsp:nvSpPr>
      <dsp:spPr>
        <a:xfrm>
          <a:off x="7892937" y="1445286"/>
          <a:ext cx="3065133" cy="2528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-13707883"/>
              <a:satOff val="1067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Tempolu koşu, basketbol, futbol, </a:t>
          </a:r>
          <a:r>
            <a:rPr lang="nn-NO" sz="1900" kern="1200" dirty="0" smtClean="0"/>
            <a:t>voleybol, hentbol ve tenis oynamak, step</a:t>
          </a:r>
          <a:r>
            <a:rPr lang="tr-TR" sz="1900" kern="1200" dirty="0" smtClean="0"/>
            <a:t>-</a:t>
          </a:r>
          <a:r>
            <a:rPr lang="nn-NO" sz="1900" kern="1200" dirty="0" smtClean="0"/>
            <a:t>aerobik</a:t>
          </a:r>
          <a:r>
            <a:rPr lang="tr-TR" sz="1900" kern="1200" dirty="0" smtClean="0"/>
            <a:t> dersleri, tempolu dans etmek</a:t>
          </a:r>
          <a:endParaRPr lang="tr-TR" sz="1900" kern="1200" dirty="0"/>
        </a:p>
      </dsp:txBody>
      <dsp:txXfrm>
        <a:off x="7951115" y="1503464"/>
        <a:ext cx="2948777" cy="1870003"/>
      </dsp:txXfrm>
    </dsp:sp>
    <dsp:sp modelId="{FF01C714-1C96-45E4-ABA1-080F9D624337}">
      <dsp:nvSpPr>
        <dsp:cNvPr id="0" name=""/>
        <dsp:cNvSpPr/>
      </dsp:nvSpPr>
      <dsp:spPr>
        <a:xfrm>
          <a:off x="8574078" y="3431646"/>
          <a:ext cx="2724562" cy="1083468"/>
        </a:xfrm>
        <a:prstGeom prst="roundRect">
          <a:avLst>
            <a:gd name="adj" fmla="val 10000"/>
          </a:avLst>
        </a:prstGeom>
        <a:solidFill>
          <a:schemeClr val="accent3">
            <a:hueOff val="-13707883"/>
            <a:satOff val="1067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800" kern="1200" dirty="0" smtClean="0"/>
            <a:t>Yüksek</a:t>
          </a:r>
          <a:endParaRPr lang="tr-TR" sz="5800" kern="1200" dirty="0"/>
        </a:p>
      </dsp:txBody>
      <dsp:txXfrm>
        <a:off x="8605812" y="3463380"/>
        <a:ext cx="2661094" cy="10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4DE20-DE12-468B-9E36-C946E5D3589D}">
      <dsp:nvSpPr>
        <dsp:cNvPr id="0" name=""/>
        <dsp:cNvSpPr/>
      </dsp:nvSpPr>
      <dsp:spPr>
        <a:xfrm>
          <a:off x="2946871" y="704837"/>
          <a:ext cx="4700683" cy="4700683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3">
            <a:hueOff val="-13707883"/>
            <a:satOff val="1067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1A153-0CC7-45A0-A3CF-40A018297357}">
      <dsp:nvSpPr>
        <dsp:cNvPr id="0" name=""/>
        <dsp:cNvSpPr/>
      </dsp:nvSpPr>
      <dsp:spPr>
        <a:xfrm>
          <a:off x="2946871" y="704837"/>
          <a:ext cx="4700683" cy="4700683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3">
            <a:hueOff val="-10280912"/>
            <a:satOff val="800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CE70F-E8AC-4649-AA12-33E08A2025C5}">
      <dsp:nvSpPr>
        <dsp:cNvPr id="0" name=""/>
        <dsp:cNvSpPr/>
      </dsp:nvSpPr>
      <dsp:spPr>
        <a:xfrm>
          <a:off x="2946871" y="704837"/>
          <a:ext cx="4700683" cy="4700683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3">
            <a:hueOff val="-6853942"/>
            <a:satOff val="534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D9504-01BC-4D63-8A4B-CC03DE85111C}">
      <dsp:nvSpPr>
        <dsp:cNvPr id="0" name=""/>
        <dsp:cNvSpPr/>
      </dsp:nvSpPr>
      <dsp:spPr>
        <a:xfrm>
          <a:off x="2946871" y="704837"/>
          <a:ext cx="4700683" cy="4700683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3">
            <a:hueOff val="-3426971"/>
            <a:satOff val="267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0BFA7-329E-458D-BAB4-B954E9B1A1B3}">
      <dsp:nvSpPr>
        <dsp:cNvPr id="0" name=""/>
        <dsp:cNvSpPr/>
      </dsp:nvSpPr>
      <dsp:spPr>
        <a:xfrm>
          <a:off x="2946871" y="704837"/>
          <a:ext cx="4700683" cy="4700683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CA3C3-3A07-4833-835D-CF257F409092}">
      <dsp:nvSpPr>
        <dsp:cNvPr id="0" name=""/>
        <dsp:cNvSpPr/>
      </dsp:nvSpPr>
      <dsp:spPr>
        <a:xfrm>
          <a:off x="4214750" y="1972716"/>
          <a:ext cx="2164925" cy="21649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700" kern="1200" dirty="0"/>
        </a:p>
      </dsp:txBody>
      <dsp:txXfrm>
        <a:off x="4531796" y="2289762"/>
        <a:ext cx="1530833" cy="1530833"/>
      </dsp:txXfrm>
    </dsp:sp>
    <dsp:sp modelId="{CC67698A-3EEA-4B18-B1A1-4FBA368A7556}">
      <dsp:nvSpPr>
        <dsp:cNvPr id="0" name=""/>
        <dsp:cNvSpPr/>
      </dsp:nvSpPr>
      <dsp:spPr>
        <a:xfrm>
          <a:off x="4539489" y="1669"/>
          <a:ext cx="1515447" cy="15154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900" b="1" kern="1200" dirty="0" smtClean="0">
              <a:solidFill>
                <a:schemeClr val="tx1"/>
              </a:solidFill>
              <a:latin typeface="Calibri" pitchFamily="34" charset="0"/>
            </a:rPr>
            <a:t>Yeterli ve Dengeli Beslenme</a:t>
          </a:r>
          <a:endParaRPr lang="tr-TR" sz="19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4761421" y="223601"/>
        <a:ext cx="1071583" cy="1071583"/>
      </dsp:txXfrm>
    </dsp:sp>
    <dsp:sp modelId="{707DB9BB-CD94-4A29-AF9B-F157F3E3A7B4}">
      <dsp:nvSpPr>
        <dsp:cNvPr id="0" name=""/>
        <dsp:cNvSpPr/>
      </dsp:nvSpPr>
      <dsp:spPr>
        <a:xfrm>
          <a:off x="6722911" y="1588018"/>
          <a:ext cx="1515447" cy="1515447"/>
        </a:xfrm>
        <a:prstGeom prst="ellipse">
          <a:avLst/>
        </a:prstGeom>
        <a:solidFill>
          <a:schemeClr val="accent3">
            <a:hueOff val="-3426971"/>
            <a:satOff val="267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tx1"/>
              </a:solidFill>
              <a:latin typeface="Calibri" pitchFamily="34" charset="0"/>
            </a:rPr>
            <a:t>Hareketli yaşam ve spor</a:t>
          </a:r>
          <a:endParaRPr lang="tr-TR" sz="19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6944843" y="1809950"/>
        <a:ext cx="1071583" cy="1071583"/>
      </dsp:txXfrm>
    </dsp:sp>
    <dsp:sp modelId="{73CD7D12-6293-4FA6-9078-ED7D181AEABA}">
      <dsp:nvSpPr>
        <dsp:cNvPr id="0" name=""/>
        <dsp:cNvSpPr/>
      </dsp:nvSpPr>
      <dsp:spPr>
        <a:xfrm>
          <a:off x="5888918" y="4154784"/>
          <a:ext cx="1515447" cy="1515447"/>
        </a:xfrm>
        <a:prstGeom prst="ellipse">
          <a:avLst/>
        </a:prstGeom>
        <a:solidFill>
          <a:schemeClr val="accent3">
            <a:hueOff val="-6853942"/>
            <a:satOff val="534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900" b="1" kern="1200" dirty="0" smtClean="0">
              <a:solidFill>
                <a:schemeClr val="tx1"/>
              </a:solidFill>
              <a:latin typeface="Calibri" pitchFamily="34" charset="0"/>
            </a:rPr>
            <a:t>Açık havada etkinlikler</a:t>
          </a:r>
          <a:endParaRPr lang="tr-TR" sz="19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6110850" y="4376716"/>
        <a:ext cx="1071583" cy="1071583"/>
      </dsp:txXfrm>
    </dsp:sp>
    <dsp:sp modelId="{3F23D0A5-9AAE-4F26-967D-9B2BB5807EEC}">
      <dsp:nvSpPr>
        <dsp:cNvPr id="0" name=""/>
        <dsp:cNvSpPr/>
      </dsp:nvSpPr>
      <dsp:spPr>
        <a:xfrm>
          <a:off x="3190060" y="4154784"/>
          <a:ext cx="1515447" cy="1515447"/>
        </a:xfrm>
        <a:prstGeom prst="ellipse">
          <a:avLst/>
        </a:prstGeom>
        <a:solidFill>
          <a:schemeClr val="accent3">
            <a:hueOff val="-10280912"/>
            <a:satOff val="800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900" b="1" kern="1200" dirty="0" smtClean="0">
              <a:solidFill>
                <a:schemeClr val="tx1"/>
              </a:solidFill>
              <a:latin typeface="Calibri" pitchFamily="34" charset="0"/>
            </a:rPr>
            <a:t>Yeterli ve iyi uyku</a:t>
          </a:r>
          <a:endParaRPr lang="tr-TR" sz="1900" b="1" kern="1200" dirty="0" smtClean="0">
            <a:solidFill>
              <a:schemeClr val="tx1"/>
            </a:solidFill>
            <a:latin typeface="Calibri" pitchFamily="34" charset="0"/>
          </a:endParaRPr>
        </a:p>
      </dsp:txBody>
      <dsp:txXfrm>
        <a:off x="3411992" y="4376716"/>
        <a:ext cx="1071583" cy="1071583"/>
      </dsp:txXfrm>
    </dsp:sp>
    <dsp:sp modelId="{B6D1D5E5-355F-44F7-9BE1-B03A3694E852}">
      <dsp:nvSpPr>
        <dsp:cNvPr id="0" name=""/>
        <dsp:cNvSpPr/>
      </dsp:nvSpPr>
      <dsp:spPr>
        <a:xfrm>
          <a:off x="2356067" y="1588018"/>
          <a:ext cx="1515447" cy="1515447"/>
        </a:xfrm>
        <a:prstGeom prst="ellipse">
          <a:avLst/>
        </a:prstGeom>
        <a:solidFill>
          <a:schemeClr val="accent3">
            <a:hueOff val="-13707883"/>
            <a:satOff val="1067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000" b="1" kern="1200" dirty="0" smtClean="0">
              <a:solidFill>
                <a:schemeClr val="tx1"/>
              </a:solidFill>
              <a:latin typeface="Calibri" pitchFamily="34" charset="0"/>
            </a:rPr>
            <a:t>Daha az ekran süreleri</a:t>
          </a:r>
          <a:endParaRPr lang="tr-TR" sz="20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2577999" y="1809950"/>
        <a:ext cx="1071583" cy="1071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FD9E3-9CA2-4EC3-88EB-527D87893684}" type="datetimeFigureOut">
              <a:rPr lang="tr-TR" smtClean="0"/>
              <a:pPr/>
              <a:t>8.11.2024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A21E8-83E2-41ED-AA06-791D16A11B7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53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87A02-E370-466A-8B5C-9BCA2C473262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4346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Eğitici Notu:</a:t>
            </a:r>
          </a:p>
          <a:p>
            <a:r>
              <a:rPr lang="tr-TR" baseline="0" dirty="0" smtClean="0"/>
              <a:t>1- Spor yapmanın da bizi sağlıklı yapacağı belirtilir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aseline="0" dirty="0" smtClean="0"/>
              <a:t>3- «Peki hangi sporları yapıyorsunuz?» diye sorularak öğrencilerden yaptıkları -ya da bildikleri- sporlardan örnekleri vermeleri istenir, birkaç örnek alınır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87A02-E370-466A-8B5C-9BCA2C473262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6879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200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072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92281"/>
            <a:ext cx="2628900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2281"/>
            <a:ext cx="7734300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357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>
                <a:solidFill>
                  <a:srgbClr val="FF000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buFont typeface="Wingdings" pitchFamily="2" charset="2"/>
              <a:buChar char="ü"/>
              <a:defRPr sz="2400"/>
            </a:lvl2pPr>
            <a:lvl3pPr>
              <a:buFont typeface="Courier New" pitchFamily="49" charset="0"/>
              <a:buChar char="o"/>
              <a:defRPr sz="2000"/>
            </a:lvl3pPr>
            <a:lvl4pPr>
              <a:buFont typeface="Wingdings" pitchFamily="2" charset="2"/>
              <a:buChar char="Ø"/>
              <a:defRPr sz="1800"/>
            </a:lvl4pPr>
            <a:lvl5pPr>
              <a:buFont typeface="Wingdings" pitchFamily="2" charset="2"/>
              <a:buChar char="v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900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6" y="1514688"/>
            <a:ext cx="8584164" cy="3138875"/>
          </a:xfrm>
        </p:spPr>
        <p:txBody>
          <a:bodyPr anchor="b"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236" y="4963885"/>
            <a:ext cx="8584165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654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275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48" y="602671"/>
            <a:ext cx="10429303" cy="7689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349" y="1696325"/>
            <a:ext cx="4963538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349" y="2344025"/>
            <a:ext cx="4963538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669" y="1696325"/>
            <a:ext cx="4987982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669" y="2344025"/>
            <a:ext cx="4987982" cy="38333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933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951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09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7868"/>
            <a:ext cx="3640713" cy="206259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898" y="807867"/>
            <a:ext cx="5922489" cy="50531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0713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206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0881"/>
            <a:ext cx="3639312" cy="206259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683BB3A-9E24-DE4C-9619-1502F1B6F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7408" y="919595"/>
            <a:ext cx="6107979" cy="5013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111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0BDC4764-F656-4735-9820-9886F8DF1D6A}" type="datetime1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982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16F42E0-28DF-4093-AFC5-CA01F54C88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Children's Playground">
            <a:extLst>
              <a:ext uri="{FF2B5EF4-FFF2-40B4-BE49-F238E27FC236}">
                <a16:creationId xmlns:a16="http://schemas.microsoft.com/office/drawing/2014/main" xmlns="" id="{8501AC22-AB37-04B9-8D0F-2E071198B2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/>
          <a:srcRect r="1" b="285"/>
          <a:stretch/>
        </p:blipFill>
        <p:spPr>
          <a:xfrm>
            <a:off x="629587" y="-22"/>
            <a:ext cx="11182662" cy="56213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60016-87C3-CB97-0566-3E844A2B2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87" y="5606321"/>
            <a:ext cx="11182662" cy="1049312"/>
          </a:xfrm>
          <a:solidFill>
            <a:srgbClr val="FF0000"/>
          </a:solidFill>
        </p:spPr>
        <p:txBody>
          <a:bodyPr anchor="t">
            <a:normAutofit fontScale="90000"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Calibri" pitchFamily="34" charset="0"/>
              </a:rPr>
              <a:t>OKUL ÇAĞINDA FİZİKSEL AKTİVİTE</a:t>
            </a:r>
            <a:br>
              <a:rPr lang="tr-TR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tr-TR" sz="2700" i="1" dirty="0" smtClean="0">
                <a:solidFill>
                  <a:schemeClr val="bg1"/>
                </a:solidFill>
              </a:rPr>
              <a:t/>
            </a:r>
            <a:br>
              <a:rPr lang="tr-TR" sz="2700" i="1" dirty="0" smtClean="0">
                <a:solidFill>
                  <a:schemeClr val="bg1"/>
                </a:solidFill>
              </a:rPr>
            </a:br>
            <a:r>
              <a:rPr lang="tr-TR" sz="4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tr-TR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26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Çocuklarda hareketsiz yaşam ve artan ekran sürelerinin olumsuz etkileri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813034"/>
            <a:ext cx="10442448" cy="4248769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Şişmanlık ve </a:t>
            </a:r>
            <a:r>
              <a:rPr lang="tr-TR" dirty="0" err="1" smtClean="0"/>
              <a:t>obesite</a:t>
            </a:r>
            <a:endParaRPr lang="tr-TR" dirty="0" smtClean="0"/>
          </a:p>
          <a:p>
            <a:r>
              <a:rPr lang="tr-TR" dirty="0" err="1" smtClean="0"/>
              <a:t>Mikrobesin</a:t>
            </a:r>
            <a:r>
              <a:rPr lang="tr-TR" dirty="0" smtClean="0"/>
              <a:t> eksiklikleri</a:t>
            </a:r>
          </a:p>
          <a:p>
            <a:r>
              <a:rPr lang="tr-TR" dirty="0" smtClean="0"/>
              <a:t>Kas iskelet sistemi ve duruş bozuklukları</a:t>
            </a:r>
          </a:p>
          <a:p>
            <a:r>
              <a:rPr lang="tr-TR" dirty="0" smtClean="0"/>
              <a:t>Fiziksel kapasitede azalma</a:t>
            </a:r>
          </a:p>
          <a:p>
            <a:r>
              <a:rPr lang="tr-TR" dirty="0" smtClean="0"/>
              <a:t>Kaba ve ince motor  gelişimde gecikme</a:t>
            </a:r>
          </a:p>
          <a:p>
            <a:r>
              <a:rPr lang="tr-TR" dirty="0" err="1" smtClean="0"/>
              <a:t>Psiko</a:t>
            </a:r>
            <a:r>
              <a:rPr lang="tr-TR" dirty="0" smtClean="0"/>
              <a:t>-sosyal gelişimde gecikme</a:t>
            </a:r>
          </a:p>
          <a:p>
            <a:r>
              <a:rPr lang="tr-TR" dirty="0" smtClean="0"/>
              <a:t>Görme ve işitme sorunları</a:t>
            </a:r>
          </a:p>
          <a:p>
            <a:r>
              <a:rPr lang="tr-TR" dirty="0" smtClean="0"/>
              <a:t>Diyabet, hipertansiyon, kalp hastalıklarına yatkınlık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26" name="AutoShape 2" descr="https://bebek.com/wp-content/uploads/2014/07/cocuklar-ve-spor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28" name="AutoShape 4" descr="https://bebek.com/wp-content/uploads/2014/07/cocuklar-ve-spor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>
            <a:off x="3462727" y="374754"/>
            <a:ext cx="59361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Okul Öncesi Dönem </a:t>
            </a:r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2-5Yaş</a:t>
            </a:r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)</a:t>
            </a:r>
          </a:p>
          <a:p>
            <a:pPr algn="ctr"/>
            <a:endParaRPr lang="tr-TR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tr-TR" sz="2000" dirty="0" smtClean="0">
                <a:latin typeface="Calibri" pitchFamily="34" charset="0"/>
                <a:cs typeface="Times New Roman" pitchFamily="18" charset="0"/>
              </a:rPr>
              <a:t>Bu dönem çocukları oyunla tanımlanır </a:t>
            </a:r>
          </a:p>
          <a:p>
            <a:pPr algn="just">
              <a:spcAft>
                <a:spcPts val="1200"/>
              </a:spcAft>
            </a:pPr>
            <a:r>
              <a:rPr lang="tr-TR" sz="2000" dirty="0" smtClean="0">
                <a:latin typeface="Calibri" pitchFamily="34" charset="0"/>
                <a:cs typeface="Times New Roman" pitchFamily="18" charset="0"/>
              </a:rPr>
              <a:t>Spor ile tanışma dönemidir.</a:t>
            </a:r>
          </a:p>
          <a:p>
            <a:pPr algn="just">
              <a:spcAft>
                <a:spcPts val="1200"/>
              </a:spcAft>
            </a:pPr>
            <a:r>
              <a:rPr lang="tr-TR" sz="2000" dirty="0" smtClean="0">
                <a:latin typeface="Calibri" pitchFamily="34" charset="0"/>
                <a:cs typeface="Times New Roman" pitchFamily="18" charset="0"/>
              </a:rPr>
              <a:t>Sporun temel becerilerini oyunlar aracılığıyla öğrenirler.</a:t>
            </a:r>
          </a:p>
          <a:p>
            <a:pPr algn="just">
              <a:spcAft>
                <a:spcPts val="1200"/>
              </a:spcAft>
            </a:pPr>
            <a:r>
              <a:rPr lang="tr-TR" sz="2000" dirty="0" smtClean="0">
                <a:latin typeface="Calibri" pitchFamily="34" charset="0"/>
                <a:cs typeface="Times New Roman" pitchFamily="18" charset="0"/>
              </a:rPr>
              <a:t>Bu yaşlarda </a:t>
            </a: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koşma, atlama, sıçrama, sekme, yakalama, fırlatma, topa ayakla vurma </a:t>
            </a:r>
            <a:r>
              <a:rPr lang="tr-TR" sz="2000" dirty="0" smtClean="0">
                <a:latin typeface="Calibri" pitchFamily="34" charset="0"/>
                <a:cs typeface="Times New Roman" pitchFamily="18" charset="0"/>
              </a:rPr>
              <a:t>gibi temel hareketleri geliştirebilirler.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671" y="603363"/>
            <a:ext cx="1832048" cy="275307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89" r="18677"/>
          <a:stretch/>
        </p:blipFill>
        <p:spPr>
          <a:xfrm>
            <a:off x="307976" y="3785834"/>
            <a:ext cx="3564778" cy="27530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307975" y="154219"/>
            <a:ext cx="2982072" cy="337028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22"/>
          <a:stretch/>
        </p:blipFill>
        <p:spPr>
          <a:xfrm>
            <a:off x="8457186" y="3783106"/>
            <a:ext cx="3464836" cy="275580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72" y="3783106"/>
            <a:ext cx="3741056" cy="2747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708879"/>
            <a:ext cx="10442448" cy="4352925"/>
          </a:xfrm>
        </p:spPr>
        <p:txBody>
          <a:bodyPr/>
          <a:lstStyle/>
          <a:p>
            <a:r>
              <a:rPr lang="tr-TR" dirty="0" smtClean="0"/>
              <a:t>Bu dönemde çocuklar kaba motor becerilerinin yanında ince motor becerilerini de sergileyerek </a:t>
            </a:r>
            <a:r>
              <a:rPr lang="tr-TR" dirty="0" err="1" smtClean="0"/>
              <a:t>psiko</a:t>
            </a:r>
            <a:r>
              <a:rPr lang="tr-TR" dirty="0" smtClean="0"/>
              <a:t>-motor gelişimlerine hız kazandırır</a:t>
            </a:r>
          </a:p>
          <a:p>
            <a:r>
              <a:rPr lang="tr-TR" dirty="0" smtClean="0"/>
              <a:t>Gelişen motor becerileri sayesinde çocuklar bu yaşlarda birçok spor branşının becerilerini kazanabilir, kuralları ile birlikte öğrenmeye başlayabilir</a:t>
            </a:r>
          </a:p>
          <a:p>
            <a:r>
              <a:rPr lang="tr-TR" dirty="0" smtClean="0"/>
              <a:t>Çocuklar ilk kez bu gelişim döneminde rekabetin olduğu bir mücadele içerisinde görev alabilir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1 Başlık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sz="3600" dirty="0" smtClean="0"/>
              <a:t> OKUL </a:t>
            </a:r>
            <a:r>
              <a:rPr lang="tr-TR" sz="3600" dirty="0" smtClean="0"/>
              <a:t>ÇAĞI/ORTA </a:t>
            </a:r>
            <a:r>
              <a:rPr lang="tr-TR" sz="3600" dirty="0" smtClean="0"/>
              <a:t>ÇOCUKLUK </a:t>
            </a:r>
            <a:r>
              <a:rPr lang="tr-TR" sz="3600" dirty="0" smtClean="0"/>
              <a:t>DÖNEMİ (6-11 </a:t>
            </a:r>
            <a:r>
              <a:rPr lang="tr-TR" sz="3600" dirty="0" smtClean="0"/>
              <a:t>YAŞ) </a:t>
            </a:r>
            <a:r>
              <a:rPr lang="tr-TR" dirty="0" smtClean="0">
                <a:solidFill>
                  <a:srgbClr val="00B050"/>
                </a:solidFill>
              </a:rPr>
              <a:t/>
            </a:r>
            <a:br>
              <a:rPr lang="tr-TR" dirty="0" smtClean="0">
                <a:solidFill>
                  <a:srgbClr val="00B050"/>
                </a:solidFill>
              </a:rPr>
            </a:b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268015"/>
            <a:ext cx="10449784" cy="1229710"/>
          </a:xfrm>
        </p:spPr>
        <p:txBody>
          <a:bodyPr/>
          <a:lstStyle/>
          <a:p>
            <a:r>
              <a:rPr lang="tr-TR" dirty="0" smtClean="0"/>
              <a:t>Okul çocuklarında </a:t>
            </a:r>
            <a:br>
              <a:rPr lang="tr-TR" dirty="0" smtClean="0"/>
            </a:br>
            <a:r>
              <a:rPr lang="tr-TR" dirty="0" smtClean="0"/>
              <a:t>en iyi fiziksel aktivite/sporun belirleyicileri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877824" y="1797269"/>
            <a:ext cx="4977453" cy="4379693"/>
          </a:xfrm>
        </p:spPr>
        <p:txBody>
          <a:bodyPr>
            <a:normAutofit lnSpcReduction="10000"/>
          </a:bodyPr>
          <a:lstStyle/>
          <a:p>
            <a:r>
              <a:rPr lang="tr-TR" sz="2800" dirty="0" smtClean="0">
                <a:latin typeface="Calibri" pitchFamily="34" charset="0"/>
              </a:rPr>
              <a:t>Çocuğun yaşı, </a:t>
            </a:r>
          </a:p>
          <a:p>
            <a:r>
              <a:rPr lang="tr-TR" sz="2800" dirty="0" smtClean="0">
                <a:latin typeface="Calibri" pitchFamily="34" charset="0"/>
              </a:rPr>
              <a:t>Vücut büyüklüğü, yapısı </a:t>
            </a:r>
          </a:p>
          <a:p>
            <a:r>
              <a:rPr lang="tr-TR" sz="2800" dirty="0" smtClean="0">
                <a:latin typeface="Calibri" pitchFamily="34" charset="0"/>
              </a:rPr>
              <a:t>Fiziksel gelişimi, </a:t>
            </a:r>
          </a:p>
          <a:p>
            <a:r>
              <a:rPr lang="tr-TR" sz="2800" dirty="0" smtClean="0">
                <a:latin typeface="Calibri" pitchFamily="34" charset="0"/>
              </a:rPr>
              <a:t>Engellilik, </a:t>
            </a:r>
            <a:r>
              <a:rPr lang="tr-TR" sz="2800" dirty="0" err="1" smtClean="0">
                <a:latin typeface="Calibri" pitchFamily="34" charset="0"/>
              </a:rPr>
              <a:t>obesite</a:t>
            </a:r>
            <a:r>
              <a:rPr lang="tr-TR" sz="2800" dirty="0" smtClean="0">
                <a:latin typeface="Calibri" pitchFamily="34" charset="0"/>
              </a:rPr>
              <a:t>, kronik hastalık gibi özel bir durumunun olup olmaması </a:t>
            </a:r>
          </a:p>
          <a:p>
            <a:r>
              <a:rPr lang="tr-TR" sz="2800" u="sng" dirty="0" smtClean="0">
                <a:solidFill>
                  <a:schemeClr val="tx1"/>
                </a:solidFill>
                <a:latin typeface="Calibri" pitchFamily="34" charset="0"/>
              </a:rPr>
              <a:t>Çocuğun istekli olması, severek yapması çok önemli</a:t>
            </a:r>
          </a:p>
          <a:p>
            <a:endParaRPr lang="tr-TR" sz="2800" dirty="0" smtClean="0">
              <a:latin typeface="Calibri" pitchFamily="34" charset="0"/>
            </a:endParaRPr>
          </a:p>
          <a:p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328391" y="1781503"/>
            <a:ext cx="4985785" cy="4395459"/>
          </a:xfrm>
        </p:spPr>
        <p:txBody>
          <a:bodyPr>
            <a:normAutofit lnSpcReduction="10000"/>
          </a:bodyPr>
          <a:lstStyle/>
          <a:p>
            <a:r>
              <a:rPr lang="tr-TR" sz="2800" dirty="0" smtClean="0">
                <a:latin typeface="Calibri" pitchFamily="34" charset="0"/>
              </a:rPr>
              <a:t>Düzenli olarak yapılabilmeli</a:t>
            </a:r>
          </a:p>
          <a:p>
            <a:r>
              <a:rPr lang="tr-TR" sz="2800" dirty="0" smtClean="0">
                <a:latin typeface="Calibri" pitchFamily="34" charset="0"/>
              </a:rPr>
              <a:t>Sürdürülebilir olmalı</a:t>
            </a:r>
          </a:p>
          <a:p>
            <a:r>
              <a:rPr lang="tr-TR" sz="2800" dirty="0" smtClean="0">
                <a:latin typeface="Calibri" pitchFamily="34" charset="0"/>
              </a:rPr>
              <a:t>Ekonomik duruma </a:t>
            </a:r>
            <a:r>
              <a:rPr lang="tr-TR" sz="2800" dirty="0" smtClean="0">
                <a:latin typeface="Calibri" pitchFamily="34" charset="0"/>
              </a:rPr>
              <a:t>uygun olmalı</a:t>
            </a:r>
            <a:endParaRPr lang="tr-TR" sz="2800" dirty="0" smtClean="0">
              <a:latin typeface="Calibri" pitchFamily="34" charset="0"/>
            </a:endParaRPr>
          </a:p>
          <a:p>
            <a:r>
              <a:rPr lang="tr-TR" sz="2800" dirty="0" smtClean="0">
                <a:latin typeface="Calibri" pitchFamily="34" charset="0"/>
              </a:rPr>
              <a:t>Eğlenceli olmalı </a:t>
            </a:r>
            <a:endParaRPr lang="tr-TR" sz="2800" dirty="0" smtClean="0">
              <a:latin typeface="Calibri" pitchFamily="34" charset="0"/>
            </a:endParaRPr>
          </a:p>
          <a:p>
            <a:r>
              <a:rPr lang="tr-TR" sz="2800" dirty="0" smtClean="0">
                <a:latin typeface="Calibri" pitchFamily="34" charset="0"/>
              </a:rPr>
              <a:t>Güvenlik </a:t>
            </a:r>
            <a:endParaRPr lang="tr-TR" sz="2800" dirty="0" smtClean="0">
              <a:latin typeface="Calibri" pitchFamily="34" charset="0"/>
            </a:endParaRPr>
          </a:p>
          <a:p>
            <a:endParaRPr lang="tr-TR" sz="28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0"/>
            <a:ext cx="10449784" cy="1119353"/>
          </a:xfrm>
        </p:spPr>
        <p:txBody>
          <a:bodyPr/>
          <a:lstStyle/>
          <a:p>
            <a:r>
              <a:rPr lang="tr-TR" dirty="0" smtClean="0"/>
              <a:t>Egzersiz Türleri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6 Diyagram"/>
          <p:cNvGraphicFramePr/>
          <p:nvPr/>
        </p:nvGraphicFramePr>
        <p:xfrm>
          <a:off x="693683" y="1150883"/>
          <a:ext cx="10704785" cy="498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72966" y="331077"/>
            <a:ext cx="6195848" cy="662151"/>
          </a:xfrm>
        </p:spPr>
        <p:txBody>
          <a:bodyPr/>
          <a:lstStyle/>
          <a:p>
            <a:r>
              <a:rPr lang="tr-TR" dirty="0" smtClean="0"/>
              <a:t>Fiziksel Aktivite Şiddeti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6 Diyagram"/>
          <p:cNvGraphicFramePr/>
          <p:nvPr/>
        </p:nvGraphicFramePr>
        <p:xfrm>
          <a:off x="331076" y="1129569"/>
          <a:ext cx="113038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204951"/>
            <a:ext cx="10442448" cy="622737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endParaRPr lang="tr-TR" sz="35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r-TR" sz="3500" b="1" dirty="0" smtClean="0">
                <a:solidFill>
                  <a:srgbClr val="FF0000"/>
                </a:solidFill>
              </a:rPr>
              <a:t>5-17 yaş çocuklarda</a:t>
            </a:r>
          </a:p>
          <a:p>
            <a:r>
              <a:rPr lang="tr-TR" dirty="0" smtClean="0"/>
              <a:t>Günde en az 60 dakika orta şiddetli fiziksel aktivite önerilir</a:t>
            </a:r>
          </a:p>
          <a:p>
            <a:r>
              <a:rPr lang="tr-TR" dirty="0" smtClean="0"/>
              <a:t>Haftada en az 3 defa da yüksek şiddette aktivite yapılması önerilmektedir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dirty="0" smtClean="0"/>
              <a:t>İyi planlanmış aktivite programları dört tip aktiviteyi de içermelidir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tr-TR" dirty="0" smtClean="0"/>
              <a:t>Aerobik aktiviteler bu programın merkezinde yer almalıdır</a:t>
            </a:r>
          </a:p>
          <a:p>
            <a:r>
              <a:rPr lang="tr-TR" dirty="0" smtClean="0"/>
              <a:t>Aktiviteler gün içinde bölünerek yapılabilir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166648"/>
            <a:ext cx="10442448" cy="4895155"/>
          </a:xfrm>
        </p:spPr>
        <p:txBody>
          <a:bodyPr/>
          <a:lstStyle/>
          <a:p>
            <a:r>
              <a:rPr lang="tr-TR" dirty="0" smtClean="0"/>
              <a:t>Çocuk ve ergenlerde uzun süreli oturma, fiziksel </a:t>
            </a:r>
            <a:r>
              <a:rPr lang="tr-TR" dirty="0" err="1" smtClean="0"/>
              <a:t>inaktivite</a:t>
            </a:r>
            <a:r>
              <a:rPr lang="tr-TR" dirty="0" smtClean="0"/>
              <a:t> önerilmez</a:t>
            </a:r>
            <a:endParaRPr lang="tr-TR" b="1" dirty="0" smtClean="0"/>
          </a:p>
          <a:p>
            <a:r>
              <a:rPr lang="tr-TR" b="1" dirty="0" smtClean="0"/>
              <a:t>Oyun, spor, eğlence, ulaşım, ev işleri, boş zamanlar (</a:t>
            </a:r>
            <a:r>
              <a:rPr lang="tr-TR" b="1" dirty="0" err="1" smtClean="0"/>
              <a:t>tenefüs</a:t>
            </a:r>
            <a:r>
              <a:rPr lang="tr-TR" b="1" dirty="0" smtClean="0"/>
              <a:t>), </a:t>
            </a:r>
            <a:r>
              <a:rPr lang="nb-NO" b="1" dirty="0" smtClean="0"/>
              <a:t>beden eğitimi dersleri ile aile, okul ve</a:t>
            </a:r>
            <a:r>
              <a:rPr lang="tr-TR" b="1" dirty="0" smtClean="0"/>
              <a:t> toplum içinde planlanmış diğer hareketler de </a:t>
            </a:r>
            <a:r>
              <a:rPr lang="tr-TR" dirty="0" smtClean="0"/>
              <a:t>fiziksel aktivite içinde sayılır</a:t>
            </a:r>
          </a:p>
          <a:p>
            <a:r>
              <a:rPr lang="tr-TR" dirty="0" smtClean="0"/>
              <a:t>Hiç aktivite yapamayan çocuklarda daha az süreli aktiviteler de yarar sağlar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3909848"/>
            <a:ext cx="10449784" cy="1040523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Hangi yaşta hangi fiziksel aktiviteler ve spor dalları uygundur?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4-6 Yaş Aralığı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82395" y="2997445"/>
            <a:ext cx="5641888" cy="2928859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Çocukların daha çok kaba motor becerilerini kullandığı bu yaşlar jimnastik ve yüzme branşları için uygundur. </a:t>
            </a:r>
          </a:p>
          <a:p>
            <a:r>
              <a:rPr lang="tr-TR" dirty="0" smtClean="0"/>
              <a:t>Takım sporları bu </a:t>
            </a:r>
            <a:r>
              <a:rPr lang="tr-TR" dirty="0" smtClean="0"/>
              <a:t>yaş grubu çocuklar için </a:t>
            </a:r>
            <a:r>
              <a:rPr lang="tr-TR" dirty="0" smtClean="0"/>
              <a:t>önerilmemektedir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8" y="333607"/>
            <a:ext cx="3356979" cy="209220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3" y="2849487"/>
            <a:ext cx="5732929" cy="3224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ÇOCUKLUK ÇAĞI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702676"/>
            <a:ext cx="10442448" cy="4359127"/>
          </a:xfrm>
        </p:spPr>
        <p:txBody>
          <a:bodyPr>
            <a:normAutofit fontScale="70000" lnSpcReduction="20000"/>
          </a:bodyPr>
          <a:lstStyle/>
          <a:p>
            <a:r>
              <a:rPr lang="tr-TR" sz="4000" dirty="0" smtClean="0"/>
              <a:t>Bebeklikten sonra gelişim sürecinin en hızlı yaşandığı dönemlerden biridir</a:t>
            </a:r>
          </a:p>
          <a:p>
            <a:r>
              <a:rPr lang="tr-TR" sz="4000" dirty="0" smtClean="0"/>
              <a:t>Özellikle motor, bilişsel ve ruhsal gelişim bu dönemde hız kazanmakta</a:t>
            </a:r>
          </a:p>
          <a:p>
            <a:r>
              <a:rPr lang="tr-TR" sz="4000" dirty="0" smtClean="0"/>
              <a:t>Fiziksel aktivite </a:t>
            </a:r>
          </a:p>
          <a:p>
            <a:pPr lvl="1"/>
            <a:r>
              <a:rPr lang="tr-TR" sz="3600" dirty="0" smtClean="0"/>
              <a:t>sağlıklı bir büyümeyi ve bedensel gelişimi doğrudan etkileyen </a:t>
            </a:r>
          </a:p>
          <a:p>
            <a:pPr lvl="1"/>
            <a:r>
              <a:rPr lang="tr-TR" sz="3600" dirty="0" smtClean="0"/>
              <a:t>gelişimsel süreçleri destekleyen, </a:t>
            </a:r>
            <a:r>
              <a:rPr lang="tr-TR" sz="4000" dirty="0" smtClean="0"/>
              <a:t>unsurların başında gelmektedir. 	</a:t>
            </a:r>
          </a:p>
          <a:p>
            <a:r>
              <a:rPr lang="tr-TR" sz="4000" dirty="0" smtClean="0"/>
              <a:t>Bu dönemdeki olumlu olumsuz tüm deneyimler, erişkin yaşlardaki tutum ve davranışların temelini oluşturmaktadır. 	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467100" y="247651"/>
            <a:ext cx="7853792" cy="971550"/>
          </a:xfrm>
        </p:spPr>
        <p:txBody>
          <a:bodyPr/>
          <a:lstStyle/>
          <a:p>
            <a:r>
              <a:rPr lang="tr-TR" dirty="0" smtClean="0"/>
              <a:t>7-9 Yaş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717560" y="1072056"/>
            <a:ext cx="7809875" cy="5155324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Bu dönem çocukların el-göz, el-ayak koordinasyonlarını geliştirebildikleri dönemdir. </a:t>
            </a:r>
          </a:p>
          <a:p>
            <a:r>
              <a:rPr lang="tr-TR" dirty="0" smtClean="0"/>
              <a:t>Bu dönemde çocuklar top sürme, pas atma becerileri ile bireysel ip atlama, raketle top atma becerilerini geliştirir. </a:t>
            </a:r>
          </a:p>
          <a:p>
            <a:r>
              <a:rPr lang="tr-TR" dirty="0" smtClean="0"/>
              <a:t>Çocuklar kendilerine doğru gelen herhangi bir nesneye karşılık verebilir ve gelen nesneyi takip edebilirler. </a:t>
            </a:r>
          </a:p>
          <a:p>
            <a:r>
              <a:rPr lang="tr-TR" dirty="0" smtClean="0"/>
              <a:t>Bu nedenle bu yaş aralığında çoğunlukla çocuklara </a:t>
            </a:r>
            <a:r>
              <a:rPr lang="tr-TR" dirty="0" smtClean="0">
                <a:solidFill>
                  <a:srgbClr val="FF0000"/>
                </a:solidFill>
              </a:rPr>
              <a:t>tenis, masa tenisi ve raket sporları </a:t>
            </a:r>
            <a:r>
              <a:rPr lang="tr-TR" dirty="0" smtClean="0"/>
              <a:t>önerilmektedir.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Halk oyunları, vurma yakalama oyunları, eskrim, boks, karate, </a:t>
            </a:r>
            <a:r>
              <a:rPr lang="tr-TR" b="1" dirty="0" err="1" smtClean="0">
                <a:solidFill>
                  <a:srgbClr val="FF0000"/>
                </a:solidFill>
              </a:rPr>
              <a:t>taekwon</a:t>
            </a:r>
            <a:r>
              <a:rPr lang="tr-TR" b="1" dirty="0" smtClean="0">
                <a:solidFill>
                  <a:srgbClr val="FF0000"/>
                </a:solidFill>
              </a:rPr>
              <a:t>-do..... </a:t>
            </a:r>
            <a:r>
              <a:rPr lang="tr-TR" dirty="0" smtClean="0"/>
              <a:t>önerilen diğer aktiviteler ve spor dallarıdır.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38"/>
          <a:stretch/>
        </p:blipFill>
        <p:spPr>
          <a:xfrm>
            <a:off x="232284" y="958472"/>
            <a:ext cx="3485276" cy="210020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6" t="3808" r="17110" b="3808"/>
          <a:stretch/>
        </p:blipFill>
        <p:spPr>
          <a:xfrm>
            <a:off x="232284" y="3557740"/>
            <a:ext cx="3485276" cy="251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331077"/>
            <a:ext cx="10449784" cy="1040524"/>
          </a:xfrm>
        </p:spPr>
        <p:txBody>
          <a:bodyPr/>
          <a:lstStyle/>
          <a:p>
            <a:r>
              <a:rPr lang="tr-TR" dirty="0" smtClean="0"/>
              <a:t>10-11 Yaş Dönemi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434662"/>
            <a:ext cx="10442448" cy="4627141"/>
          </a:xfrm>
        </p:spPr>
        <p:txBody>
          <a:bodyPr>
            <a:normAutofit/>
          </a:bodyPr>
          <a:lstStyle/>
          <a:p>
            <a:r>
              <a:rPr lang="tr-TR" dirty="0" smtClean="0"/>
              <a:t>Kuvvet, çeviklik, denge ve koordinasyon gerektiren becerilerde artış gözlenir</a:t>
            </a:r>
          </a:p>
          <a:p>
            <a:r>
              <a:rPr lang="tr-TR" dirty="0" smtClean="0"/>
              <a:t>Çoğu temel hareket olgunluğuna ulaşmıştır </a:t>
            </a:r>
          </a:p>
          <a:p>
            <a:r>
              <a:rPr lang="tr-TR" dirty="0" smtClean="0"/>
              <a:t>Kalp, damar ve solunum sistemi dayanıklılık sporları için elverişli hale gelir.</a:t>
            </a:r>
          </a:p>
          <a:p>
            <a:r>
              <a:rPr lang="tr-TR" dirty="0" smtClean="0"/>
              <a:t>Kızlar ve erkeklerde fiziksel aktivite tercihleri farklılık gösterebilir</a:t>
            </a:r>
          </a:p>
          <a:p>
            <a:r>
              <a:rPr lang="tr-TR" dirty="0" smtClean="0"/>
              <a:t>Aktivite seçiminde çocukların tercihinin dikkate alınması önemlidir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457700" y="331076"/>
            <a:ext cx="3238500" cy="945931"/>
          </a:xfrm>
        </p:spPr>
        <p:txBody>
          <a:bodyPr/>
          <a:lstStyle/>
          <a:p>
            <a:r>
              <a:rPr lang="tr-TR" dirty="0" smtClean="0"/>
              <a:t>10-11 Yaş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90878" y="1036602"/>
            <a:ext cx="9060328" cy="4784796"/>
          </a:xfrm>
        </p:spPr>
        <p:txBody>
          <a:bodyPr>
            <a:normAutofit/>
          </a:bodyPr>
          <a:lstStyle/>
          <a:p>
            <a:r>
              <a:rPr lang="tr-TR" dirty="0" smtClean="0"/>
              <a:t>10-11 yaşta çocukların takım sporlarına </a:t>
            </a:r>
            <a:r>
              <a:rPr lang="tr-TR" dirty="0" smtClean="0"/>
              <a:t>başlamaları </a:t>
            </a:r>
            <a:r>
              <a:rPr lang="tr-TR" dirty="0" smtClean="0"/>
              <a:t>önerilir</a:t>
            </a:r>
          </a:p>
          <a:p>
            <a:r>
              <a:rPr lang="tr-TR" dirty="0" smtClean="0"/>
              <a:t>Bu yaş grubu çocuklar takım sporlarına katılımdan zevk alır</a:t>
            </a:r>
          </a:p>
          <a:p>
            <a:r>
              <a:rPr lang="tr-TR" dirty="0" smtClean="0"/>
              <a:t>Özellikle futbol, voleybol ve </a:t>
            </a:r>
            <a:r>
              <a:rPr lang="tr-TR" dirty="0" smtClean="0"/>
              <a:t>basketbol </a:t>
            </a:r>
            <a:r>
              <a:rPr lang="tr-TR" dirty="0" smtClean="0"/>
              <a:t>gibi spor branşları daha çok tercih edilirken; </a:t>
            </a:r>
          </a:p>
          <a:p>
            <a:r>
              <a:rPr lang="tr-TR" dirty="0" smtClean="0"/>
              <a:t>Su topu ve hentbol gibi takım sporları da bu yaşlarda ilgi </a:t>
            </a:r>
            <a:r>
              <a:rPr lang="tr-TR" dirty="0" smtClean="0"/>
              <a:t>çekmektedir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5" y="348920"/>
            <a:ext cx="2598644" cy="185617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5" y="2598645"/>
            <a:ext cx="2598644" cy="389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29064F6-9566-4A17-9904-6916A49F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10-11 Yaş </a:t>
            </a:r>
            <a:r>
              <a:rPr lang="tr-TR" dirty="0" smtClean="0"/>
              <a:t>döneminde  </a:t>
            </a:r>
            <a:r>
              <a:rPr lang="tr-TR" dirty="0" smtClean="0"/>
              <a:t>önerilen aktiviteler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E8D5D3E-0EED-4926-92FC-D877A69D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749972"/>
            <a:ext cx="10442448" cy="4311831"/>
          </a:xfrm>
        </p:spPr>
        <p:txBody>
          <a:bodyPr/>
          <a:lstStyle/>
          <a:p>
            <a:r>
              <a:rPr lang="tr-TR" dirty="0" smtClean="0"/>
              <a:t>Özellikle </a:t>
            </a:r>
            <a:r>
              <a:rPr lang="tr-TR" dirty="0"/>
              <a:t>bu dönemdeki duruş bozukluklarını önlemek için yoga, dans uygun </a:t>
            </a:r>
            <a:r>
              <a:rPr lang="tr-TR" dirty="0" smtClean="0"/>
              <a:t>aktivitelerdir</a:t>
            </a:r>
            <a:endParaRPr lang="tr-TR" dirty="0"/>
          </a:p>
          <a:p>
            <a:r>
              <a:rPr lang="tr-TR" dirty="0"/>
              <a:t>Yön bulma, günlük ve gün aşırı yürüyüşler, izcilik, kampçılık gibi doğa sporlarını </a:t>
            </a:r>
            <a:r>
              <a:rPr lang="tr-TR" dirty="0" smtClean="0"/>
              <a:t>yapabilirler</a:t>
            </a:r>
            <a:endParaRPr lang="tr-TR" dirty="0"/>
          </a:p>
          <a:p>
            <a:r>
              <a:rPr lang="tr-TR" dirty="0"/>
              <a:t>Ev ve bağ-bahçe işleri, alışveriş gibi aile ile birlikte yapılacak aktivitelere katılımları </a:t>
            </a:r>
            <a:r>
              <a:rPr lang="tr-TR" dirty="0" smtClean="0"/>
              <a:t>desteklenmelidir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2128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394138"/>
            <a:ext cx="10449784" cy="1213945"/>
          </a:xfrm>
        </p:spPr>
        <p:txBody>
          <a:bodyPr/>
          <a:lstStyle/>
          <a:p>
            <a:r>
              <a:rPr lang="tr-TR" dirty="0" smtClean="0"/>
              <a:t>Ebeveynlere düşen görevler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576552"/>
            <a:ext cx="10442448" cy="448525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Çocukların akranlarıyla oyun oynamaları desteklenmeli</a:t>
            </a:r>
          </a:p>
          <a:p>
            <a:r>
              <a:rPr lang="tr-TR" dirty="0" smtClean="0"/>
              <a:t>Çocukların çeşitli fiziksel aktivite ve sporları denemeleri sağlanmalı</a:t>
            </a:r>
          </a:p>
          <a:p>
            <a:r>
              <a:rPr lang="tr-TR" dirty="0" smtClean="0"/>
              <a:t>Çocukları seçimlerinde özgür bırakmalılar</a:t>
            </a:r>
          </a:p>
          <a:p>
            <a:r>
              <a:rPr lang="tr-TR" dirty="0" smtClean="0"/>
              <a:t>Ancak g</a:t>
            </a:r>
            <a:r>
              <a:rPr lang="tr-TR" dirty="0" smtClean="0"/>
              <a:t>erektiğinde </a:t>
            </a:r>
            <a:r>
              <a:rPr lang="tr-TR" dirty="0" smtClean="0"/>
              <a:t>desteklemeli, </a:t>
            </a:r>
            <a:r>
              <a:rPr lang="tr-TR" dirty="0" smtClean="0"/>
              <a:t>çocukların gerçekçi kararlar almalarına </a:t>
            </a:r>
            <a:r>
              <a:rPr lang="tr-TR" dirty="0" smtClean="0"/>
              <a:t>yardımcı olmalılar</a:t>
            </a:r>
          </a:p>
          <a:p>
            <a:r>
              <a:rPr lang="tr-TR" dirty="0" smtClean="0"/>
              <a:t>Rol-model olmalılar</a:t>
            </a:r>
          </a:p>
          <a:p>
            <a:r>
              <a:rPr lang="tr-TR" dirty="0" smtClean="0"/>
              <a:t>Çocuklarla birlikte açık hava etkinlikleri, hafta sonu ve tatil </a:t>
            </a:r>
            <a:r>
              <a:rPr lang="tr-TR" dirty="0" smtClean="0"/>
              <a:t>etkinlikleri yapmalılar</a:t>
            </a:r>
            <a:endParaRPr lang="tr-TR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Ekran süresi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Günümüzde hareketsizliğin en yaygın nedenlerinden biri televizyon, bilgisayar , akıllı telefonlar gibi ekran kullanımıdır</a:t>
            </a:r>
          </a:p>
          <a:p>
            <a:r>
              <a:rPr lang="tr-TR" dirty="0" smtClean="0"/>
              <a:t>İki yaşın altındaki bebek ve çocukların  ekranla temas etmeleri önerilmez</a:t>
            </a:r>
          </a:p>
          <a:p>
            <a:r>
              <a:rPr lang="tr-TR" dirty="0" smtClean="0"/>
              <a:t>Daha büyük çocuklarda ise ideal olanı günde bir saat ekran teması, bu sürenin günde iki saati kesinlikle geçmemesidir. </a:t>
            </a:r>
            <a:r>
              <a:rPr lang="tr-TR" dirty="0" smtClean="0"/>
              <a:t>Ebeveynler tarafından içerik seçimi, kullanımın kontrolü ve denetimi sağlanmalıdır</a:t>
            </a:r>
            <a:endParaRPr lang="tr-TR" dirty="0" smtClean="0"/>
          </a:p>
          <a:p>
            <a:r>
              <a:rPr lang="tr-TR" dirty="0" smtClean="0"/>
              <a:t>İki-beş yaş </a:t>
            </a:r>
            <a:r>
              <a:rPr lang="tr-TR" dirty="0" smtClean="0"/>
              <a:t>aralığındaki çocuklar  ekranı </a:t>
            </a:r>
            <a:r>
              <a:rPr lang="tr-TR" dirty="0" smtClean="0"/>
              <a:t>mutlaka bir erişkin ile birlikte </a:t>
            </a:r>
            <a:r>
              <a:rPr lang="tr-TR" dirty="0" smtClean="0"/>
              <a:t>izlemelidirler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506AC9BF-6651-4BE0-AE26-E93332A7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734118"/>
          </a:xfrm>
        </p:spPr>
        <p:txBody>
          <a:bodyPr/>
          <a:lstStyle/>
          <a:p>
            <a:r>
              <a:rPr lang="tr-TR" dirty="0"/>
              <a:t>UYKU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FEEFFAC-A301-4CF4-B7E6-1AEB49126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505244"/>
            <a:ext cx="10442448" cy="4556560"/>
          </a:xfrm>
        </p:spPr>
        <p:txBody>
          <a:bodyPr/>
          <a:lstStyle/>
          <a:p>
            <a:r>
              <a:rPr lang="tr-TR" sz="2400" dirty="0" smtClean="0"/>
              <a:t>Sağlıklı büyüme ve gelişim </a:t>
            </a:r>
            <a:r>
              <a:rPr lang="tr-TR" sz="2400" dirty="0" smtClean="0"/>
              <a:t>için yeterli uyku çok </a:t>
            </a:r>
            <a:r>
              <a:rPr lang="tr-TR" sz="2400" dirty="0" smtClean="0"/>
              <a:t>önemlidir</a:t>
            </a:r>
          </a:p>
          <a:p>
            <a:r>
              <a:rPr lang="tr-TR" sz="2400" dirty="0" smtClean="0"/>
              <a:t>İyi bir uyku ve dinlenmek akademik başarıyı </a:t>
            </a:r>
            <a:r>
              <a:rPr lang="tr-TR" sz="2400" dirty="0" smtClean="0"/>
              <a:t>arttırır</a:t>
            </a:r>
            <a:endParaRPr lang="tr-TR" sz="2400" dirty="0"/>
          </a:p>
          <a:p>
            <a:r>
              <a:rPr lang="tr-TR" sz="2400" dirty="0" smtClean="0"/>
              <a:t>Uyku zamanı konusunda çocuk ve ebeveyn uzlaşması sağlanmalı</a:t>
            </a:r>
            <a:endParaRPr lang="tr-TR" sz="2400" dirty="0"/>
          </a:p>
          <a:p>
            <a:r>
              <a:rPr lang="tr-TR" sz="2400" dirty="0" smtClean="0"/>
              <a:t>Çocuklar uyku saati geldiğinde </a:t>
            </a:r>
            <a:r>
              <a:rPr lang="tr-TR" sz="2400" dirty="0" smtClean="0"/>
              <a:t>uyumalı, düzene uyulmalıdır</a:t>
            </a:r>
          </a:p>
          <a:p>
            <a:r>
              <a:rPr lang="tr-TR" sz="2400" dirty="0" smtClean="0"/>
              <a:t>Yatak odasında elektronik cihazlar bulunmamalıdır</a:t>
            </a:r>
          </a:p>
          <a:p>
            <a:r>
              <a:rPr lang="tr-TR" sz="2400" dirty="0" smtClean="0"/>
              <a:t>Uyku saatine en az 1 saat kala ekran kullanımı bırakılmalıdır</a:t>
            </a:r>
          </a:p>
          <a:p>
            <a:endParaRPr lang="tr-TR" dirty="0" smtClean="0"/>
          </a:p>
          <a:p>
            <a:endParaRPr lang="tr-TR" dirty="0"/>
          </a:p>
        </p:txBody>
      </p:sp>
      <p:grpSp>
        <p:nvGrpSpPr>
          <p:cNvPr id="4" name="Grup 3">
            <a:extLst>
              <a:ext uri="{FF2B5EF4-FFF2-40B4-BE49-F238E27FC236}">
                <a16:creationId xmlns="" xmlns:a16="http://schemas.microsoft.com/office/drawing/2014/main" id="{04D9FA1C-8910-4284-9E25-A430D6C360BC}"/>
              </a:ext>
            </a:extLst>
          </p:cNvPr>
          <p:cNvGrpSpPr/>
          <p:nvPr/>
        </p:nvGrpSpPr>
        <p:grpSpPr>
          <a:xfrm>
            <a:off x="2222695" y="5092504"/>
            <a:ext cx="8369574" cy="1332915"/>
            <a:chOff x="152352" y="3794549"/>
            <a:chExt cx="8853015" cy="2232469"/>
          </a:xfrm>
        </p:grpSpPr>
        <p:pic>
          <p:nvPicPr>
            <p:cNvPr id="5" name="Resim 4">
              <a:extLst>
                <a:ext uri="{FF2B5EF4-FFF2-40B4-BE49-F238E27FC236}">
                  <a16:creationId xmlns="" xmlns:a16="http://schemas.microsoft.com/office/drawing/2014/main" id="{82476FD0-F39A-462C-8075-D2FA0E05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99" y="3801563"/>
              <a:ext cx="2787368" cy="2225455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="" xmlns:a16="http://schemas.microsoft.com/office/drawing/2014/main" id="{BD6BD6EA-E1D5-4F73-9355-5B5ABAB6E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7901" y="3794549"/>
              <a:ext cx="2779466" cy="2226667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="" xmlns:a16="http://schemas.microsoft.com/office/drawing/2014/main" id="{73C5FC08-10C4-4A14-9418-C6C054DED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52" y="3801563"/>
              <a:ext cx="2777951" cy="2225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2668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975130" y="252248"/>
            <a:ext cx="5707118" cy="1261241"/>
          </a:xfrm>
        </p:spPr>
        <p:txBody>
          <a:bodyPr/>
          <a:lstStyle/>
          <a:p>
            <a:r>
              <a:rPr lang="tr-TR" dirty="0" smtClean="0"/>
              <a:t>Çocuklarda y</a:t>
            </a:r>
            <a:r>
              <a:rPr lang="tr-TR" dirty="0" smtClean="0"/>
              <a:t>aşa </a:t>
            </a:r>
            <a:r>
              <a:rPr lang="tr-TR" dirty="0" smtClean="0"/>
              <a:t>göre </a:t>
            </a:r>
            <a:r>
              <a:rPr lang="tr-TR" dirty="0" smtClean="0"/>
              <a:t>ortalama uyku </a:t>
            </a:r>
            <a:r>
              <a:rPr lang="tr-TR" dirty="0" smtClean="0"/>
              <a:t>süreleri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 descr="C:\Users\Nilgün Çaylan\Desktop\UYK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065" y="366567"/>
            <a:ext cx="4403063" cy="6076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104" y="761062"/>
            <a:ext cx="4158515" cy="2782303"/>
          </a:xfrm>
          <a:prstGeom prst="rect">
            <a:avLst/>
          </a:prstGeom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0" y="-27384"/>
            <a:ext cx="12192000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</a:rPr>
              <a:t>Çocuklar oynayarak öğrenir, gelişir, hayata hazırlanır!</a:t>
            </a:r>
            <a:endParaRPr lang="tr-TR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97" y="764704"/>
            <a:ext cx="3572937" cy="277866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184" y="3659908"/>
            <a:ext cx="5710840" cy="2891769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311382" y="4303059"/>
            <a:ext cx="2169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 smtClean="0"/>
              <a:t>Resimler Sağlık Bakanlığı Türkiye </a:t>
            </a:r>
            <a:r>
              <a:rPr lang="tr-TR" sz="1050" dirty="0"/>
              <a:t>Fiziksel Aktivite</a:t>
            </a:r>
          </a:p>
          <a:p>
            <a:r>
              <a:rPr lang="tr-TR" sz="1050" dirty="0" smtClean="0"/>
              <a:t>Rehberi’nden alınmıştır:</a:t>
            </a:r>
          </a:p>
          <a:p>
            <a:endParaRPr lang="tr-TR" sz="1050" dirty="0" smtClean="0"/>
          </a:p>
          <a:p>
            <a:r>
              <a:rPr lang="tr-TR" sz="1050" i="1" dirty="0"/>
              <a:t>Türkiye Fiziksel Aktivite</a:t>
            </a:r>
          </a:p>
          <a:p>
            <a:r>
              <a:rPr lang="tr-TR" sz="1050" i="1" dirty="0" smtClean="0"/>
              <a:t>Rehberi, Türkiye </a:t>
            </a:r>
            <a:r>
              <a:rPr lang="tr-TR" sz="1050" i="1" dirty="0"/>
              <a:t>Halk Sağlığı Kurumu, Sağlık Bakanlığı Yayın </a:t>
            </a:r>
            <a:r>
              <a:rPr lang="tr-TR" sz="1050" i="1" dirty="0" smtClean="0"/>
              <a:t>No:940, </a:t>
            </a:r>
            <a:r>
              <a:rPr lang="tr-TR" sz="1050" i="1" dirty="0"/>
              <a:t>Ankara ve </a:t>
            </a:r>
            <a:r>
              <a:rPr lang="tr-TR" sz="1050" i="1" dirty="0" smtClean="0"/>
              <a:t>2014</a:t>
            </a:r>
            <a:endParaRPr lang="tr-TR" sz="1050" i="1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822" y="761063"/>
            <a:ext cx="4038282" cy="278230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575" y="3659907"/>
            <a:ext cx="3725779" cy="2891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71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0" y="-27384"/>
            <a:ext cx="12192000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</a:rPr>
              <a:t>Sportif etkinlikler çocukların daha sağlıklı ve mutlu olmaları için çok önemli!</a:t>
            </a:r>
            <a:endParaRPr lang="tr-TR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88" y="908088"/>
            <a:ext cx="4099201" cy="252091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459" y="1168064"/>
            <a:ext cx="2653762" cy="505126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589" y="908088"/>
            <a:ext cx="3630670" cy="252091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87" y="3572384"/>
            <a:ext cx="4099201" cy="285978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683" y="3572383"/>
            <a:ext cx="4128552" cy="2859785"/>
          </a:xfrm>
          <a:prstGeom prst="rect">
            <a:avLst/>
          </a:prstGeom>
        </p:spPr>
      </p:pic>
      <p:sp>
        <p:nvSpPr>
          <p:cNvPr id="15" name="Metin kutusu 14"/>
          <p:cNvSpPr txBox="1"/>
          <p:nvPr/>
        </p:nvSpPr>
        <p:spPr>
          <a:xfrm>
            <a:off x="374187" y="6432168"/>
            <a:ext cx="11799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 smtClean="0"/>
              <a:t>Resimler Sağlık Bakanlığı Türkiye </a:t>
            </a:r>
            <a:r>
              <a:rPr lang="tr-TR" sz="1050" dirty="0"/>
              <a:t>Fiziksel </a:t>
            </a:r>
            <a:r>
              <a:rPr lang="tr-TR" sz="1050" dirty="0" smtClean="0"/>
              <a:t>Aktivite Rehberi’nden alınmıştır:</a:t>
            </a:r>
          </a:p>
          <a:p>
            <a:r>
              <a:rPr lang="tr-TR" sz="1050" i="1" dirty="0" smtClean="0"/>
              <a:t>Türkiye </a:t>
            </a:r>
            <a:r>
              <a:rPr lang="tr-TR" sz="1050" i="1" dirty="0"/>
              <a:t>Fiziksel </a:t>
            </a:r>
            <a:r>
              <a:rPr lang="tr-TR" sz="1050" i="1" dirty="0" smtClean="0"/>
              <a:t>Aktivite Rehberi, Türkiye </a:t>
            </a:r>
            <a:r>
              <a:rPr lang="tr-TR" sz="1050" i="1" dirty="0"/>
              <a:t>Halk Sağlığı Kurumu, Sağlık Bakanlığı Yayın </a:t>
            </a:r>
            <a:r>
              <a:rPr lang="tr-TR" sz="1050" i="1" dirty="0" smtClean="0"/>
              <a:t>No:940, </a:t>
            </a:r>
            <a:r>
              <a:rPr lang="tr-TR" sz="1050" i="1" dirty="0"/>
              <a:t>Ankara ve </a:t>
            </a:r>
            <a:r>
              <a:rPr lang="tr-TR" sz="1050" i="1" dirty="0" smtClean="0"/>
              <a:t>2014</a:t>
            </a:r>
            <a:endParaRPr lang="tr-TR" sz="1050" i="1" dirty="0"/>
          </a:p>
        </p:txBody>
      </p:sp>
    </p:spTree>
    <p:extLst>
      <p:ext uri="{BB962C8B-B14F-4D97-AF65-F5344CB8AC3E}">
        <p14:creationId xmlns="" xmlns:p14="http://schemas.microsoft.com/office/powerpoint/2010/main" val="1793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6 Bulut"/>
          <p:cNvSpPr/>
          <p:nvPr/>
        </p:nvSpPr>
        <p:spPr>
          <a:xfrm>
            <a:off x="362607" y="378373"/>
            <a:ext cx="5360276" cy="3121572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Calibri" pitchFamily="34" charset="0"/>
              </a:rPr>
              <a:t>FİZİKSEL AKTİVİTE</a:t>
            </a:r>
            <a:endParaRPr lang="tr-TR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tr-TR" sz="2000" dirty="0" smtClean="0">
                <a:solidFill>
                  <a:schemeClr val="tx1"/>
                </a:solidFill>
                <a:latin typeface="Calibri" pitchFamily="34" charset="0"/>
              </a:rPr>
              <a:t>Günlük yaşam içerisinde, iskelet kasları kullanılarak yapılan ve enerji harcamayı gerektiren her hareket fiziksel aktivite olarak tanımlanır</a:t>
            </a:r>
          </a:p>
          <a:p>
            <a:pPr algn="ctr"/>
            <a:endParaRPr lang="tr-TR" sz="2000" dirty="0">
              <a:solidFill>
                <a:schemeClr val="tx1"/>
              </a:solidFill>
            </a:endParaRPr>
          </a:p>
        </p:txBody>
      </p:sp>
      <p:sp>
        <p:nvSpPr>
          <p:cNvPr id="8" name="7 Bulut"/>
          <p:cNvSpPr/>
          <p:nvPr/>
        </p:nvSpPr>
        <p:spPr>
          <a:xfrm>
            <a:off x="6568966" y="483477"/>
            <a:ext cx="5360276" cy="312157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Calibri" pitchFamily="34" charset="0"/>
              </a:rPr>
              <a:t>EGZERSİZ </a:t>
            </a:r>
          </a:p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Calibri" pitchFamily="34" charset="0"/>
              </a:rPr>
              <a:t>DÜZENLİ FİZİKSEL AKTİVİTE</a:t>
            </a:r>
          </a:p>
          <a:p>
            <a:pPr algn="ctr"/>
            <a:r>
              <a:rPr lang="tr-TR" sz="2000" dirty="0" smtClean="0">
                <a:solidFill>
                  <a:schemeClr val="tx1"/>
                </a:solidFill>
                <a:latin typeface="Calibri" pitchFamily="34" charset="0"/>
              </a:rPr>
              <a:t>Fiziksel uygunluğun bir veya daha fazla bileşeninin korunmasını veya geliştirilmesini amaçlayan düzenli,tekrarlı, planlanmış fiziksel aktivitelerdir</a:t>
            </a:r>
          </a:p>
          <a:p>
            <a:pPr algn="ctr"/>
            <a:endParaRPr lang="tr-TR" sz="2000" dirty="0">
              <a:solidFill>
                <a:schemeClr val="tx1"/>
              </a:solidFill>
            </a:endParaRPr>
          </a:p>
        </p:txBody>
      </p:sp>
      <p:sp>
        <p:nvSpPr>
          <p:cNvPr id="9" name="8 Bulut"/>
          <p:cNvSpPr/>
          <p:nvPr/>
        </p:nvSpPr>
        <p:spPr>
          <a:xfrm>
            <a:off x="2958662" y="3526221"/>
            <a:ext cx="5360276" cy="312157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Calibri" pitchFamily="34" charset="0"/>
              </a:rPr>
              <a:t>SPOR</a:t>
            </a:r>
            <a:endParaRPr lang="tr-TR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tr-TR" sz="2000" dirty="0" smtClean="0">
                <a:solidFill>
                  <a:schemeClr val="tx1"/>
                </a:solidFill>
                <a:latin typeface="Calibri" pitchFamily="34" charset="0"/>
              </a:rPr>
              <a:t>Belirli kurallar içerisinde yapılan, genellikle yarışma amacı taşıyan, lisanslı amatör ve profesyonel sporcuların gerçekleştirdiği aktivite türüdür</a:t>
            </a:r>
          </a:p>
          <a:p>
            <a:pPr algn="ctr"/>
            <a:endParaRPr lang="tr-T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5" name="4 Diyagram"/>
          <p:cNvGraphicFramePr/>
          <p:nvPr/>
        </p:nvGraphicFramePr>
        <p:xfrm>
          <a:off x="788276" y="441436"/>
          <a:ext cx="10594427" cy="5712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erson In A Track Field">
            <a:extLst>
              <a:ext uri="{FF2B5EF4-FFF2-40B4-BE49-F238E27FC236}">
                <a16:creationId xmlns:a16="http://schemas.microsoft.com/office/drawing/2014/main" xmlns="" id="{BAB06B5A-3623-FB79-6E52-E26B3444F6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alphaModFix/>
          </a:blip>
          <a:srcRect t="259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89012F3-E872-4965-8202-7945C4E70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F4E56A8-93D5-4BE3-AE61-84677331AD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42DB23F-578C-4EE7-8963-3BA228C67C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BB6DCD-1E5D-55F1-192F-A626390F3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5261548"/>
            <a:ext cx="11164757" cy="869429"/>
          </a:xfrm>
        </p:spPr>
        <p:txBody>
          <a:bodyPr anchor="t">
            <a:normAutofit/>
          </a:bodyPr>
          <a:lstStyle/>
          <a:p>
            <a:r>
              <a:rPr lang="tr-TR" sz="4000" smtClean="0">
                <a:solidFill>
                  <a:schemeClr val="bg1"/>
                </a:solidFill>
              </a:rPr>
              <a:t>TEŞEKKÜRLER</a:t>
            </a:r>
            <a:endParaRPr lang="tr-TR" sz="4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D492A0C-1773-477B-83B5-C707CB057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5289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082900"/>
          </a:xfrm>
        </p:spPr>
        <p:txBody>
          <a:bodyPr/>
          <a:lstStyle/>
          <a:p>
            <a:r>
              <a:rPr lang="tr-TR" dirty="0" smtClean="0"/>
              <a:t>Modern Çağ ve Hareketsizlik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781504"/>
            <a:ext cx="10442448" cy="4280300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21. yüzyılda teknoloji ve endüstride yaşanan hızlı gelişmeler hayat tarzlarında önemli değişikliklere neden oldu.</a:t>
            </a:r>
          </a:p>
          <a:p>
            <a:r>
              <a:rPr lang="tr-TR" dirty="0" smtClean="0"/>
              <a:t>Yeni teknolojiler, ulaşım araçları ve modern iletişim imkanları bireylerin hayatını kolaylaştırırken, </a:t>
            </a:r>
            <a:r>
              <a:rPr lang="tr-TR" dirty="0" smtClean="0"/>
              <a:t>fiziksel </a:t>
            </a:r>
            <a:r>
              <a:rPr lang="tr-TR" dirty="0" smtClean="0"/>
              <a:t>aktivitede </a:t>
            </a:r>
            <a:r>
              <a:rPr lang="tr-TR" dirty="0" smtClean="0"/>
              <a:t>azalma ve </a:t>
            </a:r>
            <a:r>
              <a:rPr lang="tr-TR" dirty="0" smtClean="0"/>
              <a:t>hareketsiz bir </a:t>
            </a:r>
            <a:r>
              <a:rPr lang="tr-TR" dirty="0" smtClean="0"/>
              <a:t>yaşamı da beraberinde </a:t>
            </a:r>
            <a:r>
              <a:rPr lang="tr-TR" dirty="0" smtClean="0"/>
              <a:t>getirmiştir. </a:t>
            </a:r>
          </a:p>
          <a:p>
            <a:r>
              <a:rPr lang="tr-TR" dirty="0" smtClean="0"/>
              <a:t>İnsanlar sosyal </a:t>
            </a:r>
            <a:r>
              <a:rPr lang="tr-TR" dirty="0" smtClean="0"/>
              <a:t>medyada, evde </a:t>
            </a:r>
            <a:r>
              <a:rPr lang="tr-TR" dirty="0" smtClean="0"/>
              <a:t>televizyon karşısında veya akıllı telefonlarla vakit geçirmekteler ve fiziksel aktiviteye yeterince zaman ayırmamaktalar. 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AE99CFB-A77C-4B1C-8C62-97071ED3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441434"/>
            <a:ext cx="10449784" cy="977463"/>
          </a:xfrm>
        </p:spPr>
        <p:txBody>
          <a:bodyPr/>
          <a:lstStyle/>
          <a:p>
            <a:r>
              <a:rPr lang="tr-TR" dirty="0"/>
              <a:t>FİZİKSEL AKTİVİTE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BAD4A0F-5BA0-433D-8342-BED3D439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513490"/>
            <a:ext cx="10442448" cy="4903076"/>
          </a:xfrm>
        </p:spPr>
        <p:txBody>
          <a:bodyPr>
            <a:normAutofit/>
          </a:bodyPr>
          <a:lstStyle/>
          <a:p>
            <a:r>
              <a:rPr lang="tr-TR" dirty="0"/>
              <a:t>Her yaşta olduğu gibi, </a:t>
            </a:r>
            <a:r>
              <a:rPr lang="tr-TR" dirty="0" smtClean="0"/>
              <a:t>okul </a:t>
            </a:r>
            <a:r>
              <a:rPr lang="tr-TR" dirty="0"/>
              <a:t>çağındaki çocuklarda da </a:t>
            </a:r>
            <a:r>
              <a:rPr lang="tr-TR" dirty="0" smtClean="0"/>
              <a:t>hareketli olmak çok </a:t>
            </a:r>
            <a:r>
              <a:rPr lang="tr-TR" dirty="0"/>
              <a:t>önemlidir. </a:t>
            </a:r>
          </a:p>
          <a:p>
            <a:r>
              <a:rPr lang="tr-TR" dirty="0"/>
              <a:t>Çocukluk döneminden itibaren düzenli fiziksel aktivite:</a:t>
            </a:r>
          </a:p>
          <a:p>
            <a:pPr lvl="2">
              <a:buFont typeface="Wingdings" pitchFamily="2" charset="2"/>
              <a:buChar char="ü"/>
            </a:pPr>
            <a:r>
              <a:rPr lang="tr-TR" sz="2800" dirty="0"/>
              <a:t>Sağlıklı büyüme ve gelişme</a:t>
            </a:r>
          </a:p>
          <a:p>
            <a:pPr lvl="2">
              <a:buFont typeface="Wingdings" pitchFamily="2" charset="2"/>
              <a:buChar char="ü"/>
            </a:pPr>
            <a:r>
              <a:rPr lang="tr-TR" sz="2800" dirty="0"/>
              <a:t>Özgüvenin artması</a:t>
            </a:r>
          </a:p>
          <a:p>
            <a:pPr lvl="2">
              <a:buFont typeface="Wingdings" pitchFamily="2" charset="2"/>
              <a:buChar char="ü"/>
            </a:pPr>
            <a:r>
              <a:rPr lang="tr-TR" sz="2800" dirty="0"/>
              <a:t>İyi alışkanlıklar edinmek </a:t>
            </a:r>
          </a:p>
          <a:p>
            <a:pPr lvl="2">
              <a:buFont typeface="Wingdings" pitchFamily="2" charset="2"/>
              <a:buChar char="ü"/>
            </a:pPr>
            <a:r>
              <a:rPr lang="tr-TR" sz="2800" dirty="0" smtClean="0"/>
              <a:t>Sosyalleşmek</a:t>
            </a:r>
            <a:endParaRPr lang="tr-TR" sz="2800" dirty="0"/>
          </a:p>
          <a:p>
            <a:pPr lvl="2">
              <a:buFont typeface="Wingdings" pitchFamily="2" charset="2"/>
              <a:buChar char="ü"/>
            </a:pPr>
            <a:r>
              <a:rPr lang="tr-TR" sz="2800" dirty="0"/>
              <a:t>Sağlıklı bir yetişkin </a:t>
            </a:r>
            <a:r>
              <a:rPr lang="tr-TR" sz="2800" dirty="0" smtClean="0"/>
              <a:t>olabilmenin temelleri </a:t>
            </a:r>
            <a:r>
              <a:rPr lang="tr-TR" sz="2800" dirty="0"/>
              <a:t>açısından önemlidir.</a:t>
            </a:r>
          </a:p>
        </p:txBody>
      </p:sp>
    </p:spTree>
    <p:extLst>
      <p:ext uri="{BB962C8B-B14F-4D97-AF65-F5344CB8AC3E}">
        <p14:creationId xmlns="" xmlns:p14="http://schemas.microsoft.com/office/powerpoint/2010/main" val="26350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Modern Çağ ve çocuklar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Modern çağ çocukların da beslenme alışkanlıklarını  fiziksel aktivite düzeylerini etkiledi.</a:t>
            </a:r>
          </a:p>
          <a:p>
            <a:r>
              <a:rPr lang="tr-TR" dirty="0" smtClean="0"/>
              <a:t>Ancak çocukluk çağının olmazsa olmazı olan oyunlar fiziksel olarak oynanan oyunlardan </a:t>
            </a:r>
            <a:r>
              <a:rPr lang="tr-TR" dirty="0" smtClean="0"/>
              <a:t>büyük oranda sanal </a:t>
            </a:r>
            <a:r>
              <a:rPr lang="tr-TR" dirty="0" smtClean="0"/>
              <a:t>oyunlara evirildi.</a:t>
            </a:r>
          </a:p>
          <a:p>
            <a:r>
              <a:rPr lang="tr-TR" dirty="0" smtClean="0"/>
              <a:t>Çocuklar eskiye kıyasla daha hareketsiz ve daha çok kapalı ortamlardalar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236483"/>
            <a:ext cx="10449784" cy="898634"/>
          </a:xfrm>
        </p:spPr>
        <p:txBody>
          <a:bodyPr/>
          <a:lstStyle/>
          <a:p>
            <a:r>
              <a:rPr lang="tr-TR" dirty="0" smtClean="0"/>
              <a:t>Ülkemizde durum nedir?</a:t>
            </a:r>
            <a:endParaRPr lang="tr-TR" dirty="0"/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299545" y="1182414"/>
          <a:ext cx="11508827" cy="487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5 Metin kutusu"/>
          <p:cNvSpPr txBox="1"/>
          <p:nvPr/>
        </p:nvSpPr>
        <p:spPr>
          <a:xfrm>
            <a:off x="0" y="6180085"/>
            <a:ext cx="1048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i="1" dirty="0" smtClean="0">
                <a:solidFill>
                  <a:srgbClr val="FF0000"/>
                </a:solidFill>
                <a:latin typeface="Calibri" pitchFamily="34" charset="0"/>
              </a:rPr>
              <a:t>*Günde 30 dakika veya daha fazla süre ile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709372-4D97-4C23-9B7D-06FF83EE3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68709372-4D97-4C23-9B7D-06FF83EE3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46F7FA-63B6-424E-AFEB-2431D2907D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4146F7FA-63B6-424E-AFEB-2431D2907D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299545"/>
            <a:ext cx="10449784" cy="930165"/>
          </a:xfrm>
        </p:spPr>
        <p:txBody>
          <a:bodyPr/>
          <a:lstStyle/>
          <a:p>
            <a:r>
              <a:rPr lang="tr-TR" dirty="0" smtClean="0"/>
              <a:t>Fiziksel aktivite ve egzersiz neler kazandırır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7824" y="1340070"/>
            <a:ext cx="10442448" cy="5234152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Fiziksel güç, dayanıklılık, esneklikte artış</a:t>
            </a:r>
          </a:p>
          <a:p>
            <a:r>
              <a:rPr lang="tr-TR" dirty="0" err="1" smtClean="0"/>
              <a:t>Kardiyovasküler</a:t>
            </a:r>
            <a:r>
              <a:rPr lang="tr-TR" dirty="0" smtClean="0"/>
              <a:t>  sisteminde dayanıklılıkta artış</a:t>
            </a:r>
          </a:p>
          <a:p>
            <a:r>
              <a:rPr lang="tr-TR" dirty="0" smtClean="0"/>
              <a:t>Motor becerilerde artış</a:t>
            </a:r>
          </a:p>
          <a:p>
            <a:r>
              <a:rPr lang="tr-TR" dirty="0" smtClean="0"/>
              <a:t>Olumlu yönde </a:t>
            </a:r>
            <a:r>
              <a:rPr lang="tr-TR" dirty="0" err="1" smtClean="0"/>
              <a:t>psikososyal</a:t>
            </a:r>
            <a:r>
              <a:rPr lang="tr-TR" dirty="0" smtClean="0"/>
              <a:t> gelişim</a:t>
            </a:r>
          </a:p>
          <a:p>
            <a:r>
              <a:rPr lang="tr-TR" dirty="0" smtClean="0"/>
              <a:t>Sosyalleşme</a:t>
            </a:r>
          </a:p>
          <a:p>
            <a:r>
              <a:rPr lang="tr-TR" dirty="0" smtClean="0"/>
              <a:t>Özgüven ve özsaygıda artış</a:t>
            </a:r>
          </a:p>
          <a:p>
            <a:r>
              <a:rPr lang="tr-TR" dirty="0" smtClean="0"/>
              <a:t>Stresin azalması</a:t>
            </a:r>
          </a:p>
          <a:p>
            <a:r>
              <a:rPr lang="tr-TR" dirty="0" smtClean="0"/>
              <a:t>Öz disiplin kazanılması</a:t>
            </a:r>
          </a:p>
          <a:p>
            <a:r>
              <a:rPr lang="tr-TR" dirty="0" smtClean="0"/>
              <a:t>Diyabet, hipertansiyon, kalp hastalıkları gibi kronik hastalıkların önlenmesi ya da hastalık şiddetinin hafiflemesi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71108" y="283780"/>
            <a:ext cx="10449784" cy="677918"/>
          </a:xfrm>
        </p:spPr>
        <p:txBody>
          <a:bodyPr/>
          <a:lstStyle/>
          <a:p>
            <a:r>
              <a:rPr lang="tr-TR" dirty="0" smtClean="0"/>
              <a:t>Fiziksel aktivitenin </a:t>
            </a:r>
            <a:r>
              <a:rPr lang="fi-FI" dirty="0" smtClean="0"/>
              <a:t>kas iskelet sistemi üzerin</a:t>
            </a:r>
            <a:r>
              <a:rPr lang="tr-TR" dirty="0" smtClean="0"/>
              <a:t>e</a:t>
            </a:r>
            <a:r>
              <a:rPr lang="fi-FI" dirty="0" smtClean="0"/>
              <a:t> etkileri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5 Diyagram"/>
          <p:cNvGraphicFramePr/>
          <p:nvPr/>
        </p:nvGraphicFramePr>
        <p:xfrm>
          <a:off x="331077" y="1277007"/>
          <a:ext cx="11445764" cy="486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A87337-7828-4841-81E0-B7AA1FBC3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C9A87337-7828-4841-81E0-B7AA1FBC3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C8DA46-5EAD-4C45-9F9B-38B7F3C1B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EEC8DA46-5EAD-4C45-9F9B-38B7F3C1B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FF8E99-FB30-43F4-9692-34691BDEE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graphicEl>
                                              <a:dgm id="{F7FF8E99-FB30-43F4-9692-34691BDEE2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B19EB6-BFF4-4769-B1C5-F0109C323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graphicEl>
                                              <a:dgm id="{AAB19EB6-BFF4-4769-B1C5-F0109C323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56C34A-137B-47AD-A767-A527EA4B1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dgm id="{2F56C34A-137B-47AD-A767-A527EA4B1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3AEAC7-A698-42FB-B8F5-F8631D381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graphicEl>
                                              <a:dgm id="{553AEAC7-A698-42FB-B8F5-F8631D3812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059223-75F4-4572-8056-0130E7B1F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graphicEl>
                                              <a:dgm id="{1D059223-75F4-4572-8056-0130E7B1F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BohoVogueVTI">
  <a:themeElements>
    <a:clrScheme name="AnalogousFromRegularSeed_2SEEDS">
      <a:dk1>
        <a:srgbClr val="000000"/>
      </a:dk1>
      <a:lt1>
        <a:srgbClr val="FFFFFF"/>
      </a:lt1>
      <a:dk2>
        <a:srgbClr val="312E1C"/>
      </a:dk2>
      <a:lt2>
        <a:srgbClr val="F3F2F0"/>
      </a:lt2>
      <a:accent1>
        <a:srgbClr val="1761D5"/>
      </a:accent1>
      <a:accent2>
        <a:srgbClr val="25B1D3"/>
      </a:accent2>
      <a:accent3>
        <a:srgbClr val="433FE9"/>
      </a:accent3>
      <a:accent4>
        <a:srgbClr val="D54017"/>
      </a:accent4>
      <a:accent5>
        <a:srgbClr val="E49F29"/>
      </a:accent5>
      <a:accent6>
        <a:srgbClr val="ABB213"/>
      </a:accent6>
      <a:hlink>
        <a:srgbClr val="B0823A"/>
      </a:hlink>
      <a:folHlink>
        <a:srgbClr val="7F7F7F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BohoVogueVTI" id="{8022F7FC-316B-4DD9-B9EB-BB68CC0DFA6F}" vid="{544DD2C6-9D23-4092-AACF-F55CEAA658FD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1417</Words>
  <Application>Microsoft Office PowerPoint</Application>
  <PresentationFormat>Özel</PresentationFormat>
  <Paragraphs>207</Paragraphs>
  <Slides>31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2" baseType="lpstr">
      <vt:lpstr>BohoVogueVTI</vt:lpstr>
      <vt:lpstr>OKUL ÇAĞINDA FİZİKSEL AKTİVİTE   </vt:lpstr>
      <vt:lpstr>ÇOCUKLUK ÇAĞI</vt:lpstr>
      <vt:lpstr>Slayt 3</vt:lpstr>
      <vt:lpstr>Modern Çağ ve Hareketsizlik</vt:lpstr>
      <vt:lpstr>FİZİKSEL AKTİVİTE</vt:lpstr>
      <vt:lpstr>Modern Çağ ve çocuklar</vt:lpstr>
      <vt:lpstr>Ülkemizde durum nedir?</vt:lpstr>
      <vt:lpstr>Fiziksel aktivite ve egzersiz neler kazandırır</vt:lpstr>
      <vt:lpstr>Fiziksel aktivitenin kas iskelet sistemi üzerine etkileri</vt:lpstr>
      <vt:lpstr>Çocuklarda hareketsiz yaşam ve artan ekran sürelerinin olumsuz etkileri</vt:lpstr>
      <vt:lpstr>Slayt 11</vt:lpstr>
      <vt:lpstr>           OKUL ÇAĞI/ORTA ÇOCUKLUK DÖNEMİ (6-11 YAŞ)  </vt:lpstr>
      <vt:lpstr>Okul çocuklarında  en iyi fiziksel aktivite/sporun belirleyicileri</vt:lpstr>
      <vt:lpstr>Egzersiz Türleri</vt:lpstr>
      <vt:lpstr>Fiziksel Aktivite Şiddeti</vt:lpstr>
      <vt:lpstr>Slayt 16</vt:lpstr>
      <vt:lpstr>Slayt 17</vt:lpstr>
      <vt:lpstr>Hangi yaşta hangi fiziksel aktiviteler ve spor dalları uygundur?</vt:lpstr>
      <vt:lpstr>4-6 Yaş Aralığı</vt:lpstr>
      <vt:lpstr>7-9 Yaş</vt:lpstr>
      <vt:lpstr>10-11 Yaş Dönemi </vt:lpstr>
      <vt:lpstr>10-11 Yaş </vt:lpstr>
      <vt:lpstr>10-11 Yaş döneminde  önerilen aktiviteler</vt:lpstr>
      <vt:lpstr>Ebeveynlere düşen görevler</vt:lpstr>
      <vt:lpstr>Ekran süresi</vt:lpstr>
      <vt:lpstr>UYKU</vt:lpstr>
      <vt:lpstr>Çocuklarda yaşa göre ortalama uyku süreleri</vt:lpstr>
      <vt:lpstr>Slayt 28</vt:lpstr>
      <vt:lpstr>Slayt 29</vt:lpstr>
      <vt:lpstr>Slayt 30</vt:lpstr>
      <vt:lpstr>TEŞEKKÜRLER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ACTIVITY IN CHILDHOOD</dc:title>
  <dc:creator>Aysel Mine Çaylan</dc:creator>
  <cp:lastModifiedBy>Nilgün Çaylan</cp:lastModifiedBy>
  <cp:revision>20</cp:revision>
  <dcterms:created xsi:type="dcterms:W3CDTF">2024-05-11T08:54:18Z</dcterms:created>
  <dcterms:modified xsi:type="dcterms:W3CDTF">2024-11-08T19:35:00Z</dcterms:modified>
</cp:coreProperties>
</file>